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8.jpg" ContentType="image/jpg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09"/>
  </p:notesMasterIdLst>
  <p:handoutMasterIdLst>
    <p:handoutMasterId r:id="rId110"/>
  </p:handoutMasterIdLst>
  <p:sldIdLst>
    <p:sldId id="282" r:id="rId2"/>
    <p:sldId id="697" r:id="rId3"/>
    <p:sldId id="736" r:id="rId4"/>
    <p:sldId id="431" r:id="rId5"/>
    <p:sldId id="698" r:id="rId6"/>
    <p:sldId id="699" r:id="rId7"/>
    <p:sldId id="702" r:id="rId8"/>
    <p:sldId id="764" r:id="rId9"/>
    <p:sldId id="762" r:id="rId10"/>
    <p:sldId id="700" r:id="rId11"/>
    <p:sldId id="737" r:id="rId12"/>
    <p:sldId id="406" r:id="rId13"/>
    <p:sldId id="738" r:id="rId14"/>
    <p:sldId id="420" r:id="rId15"/>
    <p:sldId id="739" r:id="rId16"/>
    <p:sldId id="740" r:id="rId17"/>
    <p:sldId id="741" r:id="rId18"/>
    <p:sldId id="742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01" r:id="rId28"/>
    <p:sldId id="743" r:id="rId29"/>
    <p:sldId id="701" r:id="rId30"/>
    <p:sldId id="402" r:id="rId31"/>
    <p:sldId id="403" r:id="rId32"/>
    <p:sldId id="404" r:id="rId33"/>
    <p:sldId id="748" r:id="rId34"/>
    <p:sldId id="407" r:id="rId35"/>
    <p:sldId id="703" r:id="rId36"/>
    <p:sldId id="704" r:id="rId37"/>
    <p:sldId id="576" r:id="rId38"/>
    <p:sldId id="707" r:id="rId39"/>
    <p:sldId id="708" r:id="rId40"/>
    <p:sldId id="709" r:id="rId41"/>
    <p:sldId id="710" r:id="rId42"/>
    <p:sldId id="711" r:id="rId43"/>
    <p:sldId id="712" r:id="rId44"/>
    <p:sldId id="713" r:id="rId45"/>
    <p:sldId id="714" r:id="rId46"/>
    <p:sldId id="368" r:id="rId47"/>
    <p:sldId id="324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80" r:id="rId59"/>
    <p:sldId id="381" r:id="rId60"/>
    <p:sldId id="382" r:id="rId61"/>
    <p:sldId id="383" r:id="rId62"/>
    <p:sldId id="384" r:id="rId63"/>
    <p:sldId id="385" r:id="rId64"/>
    <p:sldId id="749" r:id="rId65"/>
    <p:sldId id="750" r:id="rId66"/>
    <p:sldId id="388" r:id="rId67"/>
    <p:sldId id="751" r:id="rId68"/>
    <p:sldId id="752" r:id="rId69"/>
    <p:sldId id="391" r:id="rId70"/>
    <p:sldId id="326" r:id="rId71"/>
    <p:sldId id="327" r:id="rId72"/>
    <p:sldId id="422" r:id="rId73"/>
    <p:sldId id="328" r:id="rId74"/>
    <p:sldId id="423" r:id="rId75"/>
    <p:sldId id="411" r:id="rId76"/>
    <p:sldId id="715" r:id="rId77"/>
    <p:sldId id="716" r:id="rId78"/>
    <p:sldId id="421" r:id="rId79"/>
    <p:sldId id="717" r:id="rId80"/>
    <p:sldId id="681" r:id="rId81"/>
    <p:sldId id="727" r:id="rId82"/>
    <p:sldId id="728" r:id="rId83"/>
    <p:sldId id="729" r:id="rId84"/>
    <p:sldId id="730" r:id="rId85"/>
    <p:sldId id="731" r:id="rId86"/>
    <p:sldId id="353" r:id="rId87"/>
    <p:sldId id="397" r:id="rId88"/>
    <p:sldId id="398" r:id="rId89"/>
    <p:sldId id="399" r:id="rId90"/>
    <p:sldId id="400" r:id="rId91"/>
    <p:sldId id="754" r:id="rId92"/>
    <p:sldId id="755" r:id="rId93"/>
    <p:sldId id="733" r:id="rId94"/>
    <p:sldId id="732" r:id="rId95"/>
    <p:sldId id="735" r:id="rId96"/>
    <p:sldId id="356" r:id="rId97"/>
    <p:sldId id="490" r:id="rId98"/>
    <p:sldId id="756" r:id="rId99"/>
    <p:sldId id="757" r:id="rId100"/>
    <p:sldId id="758" r:id="rId101"/>
    <p:sldId id="759" r:id="rId102"/>
    <p:sldId id="760" r:id="rId103"/>
    <p:sldId id="745" r:id="rId104"/>
    <p:sldId id="746" r:id="rId105"/>
    <p:sldId id="747" r:id="rId106"/>
    <p:sldId id="744" r:id="rId107"/>
    <p:sldId id="761" r:id="rId10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y Dang-Pham" initials="DD" lastIdx="1" clrIdx="0">
    <p:extLst>
      <p:ext uri="{19B8F6BF-5375-455C-9EA6-DF929625EA0E}">
        <p15:presenceInfo xmlns:p15="http://schemas.microsoft.com/office/powerpoint/2012/main" userId="Duy Dang-P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C800"/>
    <a:srgbClr val="C864C8"/>
    <a:srgbClr val="E60028"/>
    <a:srgbClr val="00C8A0"/>
    <a:srgbClr val="50D2FF"/>
    <a:srgbClr val="000054"/>
    <a:srgbClr val="0078FF"/>
    <a:srgbClr val="AA00AA"/>
    <a:srgbClr val="7AE1AA"/>
    <a:srgbClr val="FF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765" autoAdjust="0"/>
    <p:restoredTop sz="75318" autoAdjust="0"/>
  </p:normalViewPr>
  <p:slideViewPr>
    <p:cSldViewPr snapToGrid="0" snapToObjects="1">
      <p:cViewPr varScale="1">
        <p:scale>
          <a:sx n="106" d="100"/>
          <a:sy n="106" d="100"/>
        </p:scale>
        <p:origin x="223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0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558FA-DB6C-7C46-8A53-404FEABDFDE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83868-CFAB-8849-9882-1BB49D8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2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DE379-ED5C-DD45-99D5-F4325B4D2E83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68731-C7E4-6F48-BB60-3D6BFE7F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17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https://www.youtube.com/watch?v=MxiQa22KrSQ</a:t>
            </a:r>
          </a:p>
          <a:p>
            <a:r>
              <a:rPr lang="en-AU" dirty="0"/>
              <a:t>https://youtu.be/k9RQh21KrH8?t=377</a:t>
            </a:r>
          </a:p>
          <a:p>
            <a:endParaRPr lang="en-AU" dirty="0"/>
          </a:p>
          <a:p>
            <a:r>
              <a:rPr lang="en-AU" dirty="0"/>
              <a:t>135 246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6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work for 2,2,0,2,2,2,2,2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above headline: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size and weight as the headline and set using a soft return.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Alt+Ctrl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- (minus)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dash (—):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Shift+Alt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Option+hyphen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5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5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Takes </a:t>
            </a:r>
            <a:r>
              <a:rPr lang="en-AU" dirty="0" err="1"/>
              <a:t>logn</a:t>
            </a:r>
            <a:r>
              <a:rPr lang="en-AU" dirty="0"/>
              <a:t> divisions by 2 to make the recursion tree; tree’s height = 1 + </a:t>
            </a:r>
            <a:r>
              <a:rPr lang="en-AU" dirty="0" err="1"/>
              <a:t>logn</a:t>
            </a:r>
            <a:r>
              <a:rPr lang="en-AU" dirty="0"/>
              <a:t> (plus the root)</a:t>
            </a:r>
          </a:p>
          <a:p>
            <a:r>
              <a:rPr lang="en-AU" dirty="0"/>
              <a:t>C(n) = max number of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91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 of three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you look at the first, middle and last elements of the array, and choose the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those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elements as the pivot.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68731-C7E4-6F48-BB60-3D6BFE7FEB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  <a:solidFill>
            <a:srgbClr val="D9D9D9"/>
          </a:solidFill>
          <a:ln w="19050" cmpd="sng">
            <a:solidFill>
              <a:srgbClr val="000054"/>
            </a:solidFill>
          </a:ln>
        </p:spPr>
        <p:txBody>
          <a:bodyPr lIns="180000" tIns="91440" rIns="180000" bIns="91440"/>
          <a:lstStyle>
            <a:lvl1pPr>
              <a:lnSpc>
                <a:spcPct val="150000"/>
              </a:lnSpc>
              <a:defRPr sz="2400"/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/>
            </a:lvl2pPr>
            <a:lvl3pPr>
              <a:lnSpc>
                <a:spcPct val="150000"/>
              </a:lnSpc>
              <a:defRPr sz="2000"/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="1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7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37" y="-5806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07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/ 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006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 lIns="182880" tIns="182880" rIns="182880" bIns="182880"/>
          <a:lstStyle>
            <a:lvl1pPr marL="182880" indent="-18288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400"/>
            </a:lvl1pPr>
            <a:lvl2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200"/>
            </a:lvl2pPr>
            <a:lvl3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7"/>
          </p:nvPr>
        </p:nvSpPr>
        <p:spPr>
          <a:xfrm>
            <a:off x="4651513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31" y="0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2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5943599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5935851" y="2685436"/>
            <a:ext cx="3012205" cy="2005317"/>
          </a:xfrm>
          <a:solidFill>
            <a:srgbClr val="000054"/>
          </a:solidFill>
          <a:ln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190005" y="279072"/>
            <a:ext cx="5753595" cy="4409042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965" y="268910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25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195942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195942" y="2685436"/>
            <a:ext cx="3004458" cy="2005317"/>
          </a:xfrm>
          <a:solidFill>
            <a:srgbClr val="000054"/>
          </a:solidFill>
          <a:ln w="28575"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3219450" y="277339"/>
            <a:ext cx="5721440" cy="441722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337" y="264129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62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ox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2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idx="10"/>
          </p:nvPr>
        </p:nvSpPr>
        <p:spPr>
          <a:xfrm>
            <a:off x="3193198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idx="11"/>
          </p:nvPr>
        </p:nvSpPr>
        <p:spPr>
          <a:xfrm>
            <a:off x="5929194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idx="12"/>
          </p:nvPr>
        </p:nvSpPr>
        <p:spPr>
          <a:xfrm>
            <a:off x="457202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idx="13"/>
          </p:nvPr>
        </p:nvSpPr>
        <p:spPr>
          <a:xfrm>
            <a:off x="3193198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idx="14"/>
          </p:nvPr>
        </p:nvSpPr>
        <p:spPr>
          <a:xfrm>
            <a:off x="5929194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244546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6460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22549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image title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0675" y="4694238"/>
            <a:ext cx="8526463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433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98829" y="4725630"/>
            <a:ext cx="316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Copyright © 2017 RMIT University Vietnam</a:t>
            </a:r>
            <a:endParaRPr lang="en-AU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13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8829" y="4725630"/>
            <a:ext cx="316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2060"/>
                </a:solidFill>
                <a:latin typeface="Arial"/>
                <a:cs typeface="Arial"/>
              </a:rPr>
              <a:t>Copyright © 2017 RMIT University Vietnam</a:t>
            </a:r>
            <a:endParaRPr lang="en-AU" sz="1200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526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199" y="1307905"/>
            <a:ext cx="8236131" cy="2924461"/>
          </a:xfrm>
        </p:spPr>
        <p:txBody>
          <a:bodyPr>
            <a:norm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8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6781"/>
            <a:ext cx="3866995" cy="218687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7532"/>
            <a:ext cx="7261922" cy="1111885"/>
          </a:xfrm>
        </p:spPr>
        <p:txBody>
          <a:bodyPr/>
          <a:lstStyle/>
          <a:p>
            <a:r>
              <a:rPr lang="en-US" dirty="0">
                <a:solidFill>
                  <a:srgbClr val="FAC800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1307905"/>
            <a:ext cx="7261922" cy="5754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589346" y="2056781"/>
            <a:ext cx="3866995" cy="2186878"/>
          </a:xfrm>
        </p:spPr>
        <p:txBody>
          <a:bodyPr>
            <a:normAutofit/>
          </a:bodyPr>
          <a:lstStyle>
            <a:lvl1pPr marL="285750" indent="-285750">
              <a:buClr>
                <a:srgbClr val="FAC800"/>
              </a:buClr>
              <a:buFont typeface="Lucida Grande"/>
              <a:buChar char="—"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 sz="1200"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6202556" cy="1111885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>
                <a:solidFill>
                  <a:srgbClr val="C864C8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8" name="Rectangle 21"/>
          <p:cNvSpPr/>
          <p:nvPr userDrawn="1"/>
        </p:nvSpPr>
        <p:spPr>
          <a:xfrm rot="5400000">
            <a:off x="8023763" y="4480464"/>
            <a:ext cx="454178" cy="871895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C864C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347864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3347864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47864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5940152" y="1727936"/>
            <a:ext cx="1177925" cy="117792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94015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1"/>
          </p:nvPr>
        </p:nvSpPr>
        <p:spPr>
          <a:xfrm>
            <a:off x="5940152" y="3333326"/>
            <a:ext cx="2332038" cy="60677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765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26765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726765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67472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3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3491880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3491880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3491880" y="3333326"/>
            <a:ext cx="2332038" cy="93511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632587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47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300192" y="696139"/>
            <a:ext cx="2073430" cy="20734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28"/>
          </p:nvPr>
        </p:nvSpPr>
        <p:spPr>
          <a:xfrm>
            <a:off x="6300192" y="2954881"/>
            <a:ext cx="2336180" cy="37844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00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6300192" y="3333326"/>
            <a:ext cx="2332038" cy="935113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440899" y="1375356"/>
            <a:ext cx="1932723" cy="92303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rgbClr val="AA00AA"/>
                </a:solidFill>
              </a:defRPr>
            </a:lvl2pPr>
            <a:lvl3pPr marL="91440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371600" indent="0">
              <a:buFontTx/>
              <a:buNone/>
              <a:defRPr>
                <a:solidFill>
                  <a:srgbClr val="AA00AA"/>
                </a:solidFill>
              </a:defRPr>
            </a:lvl4pPr>
            <a:lvl5pPr marL="1828800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52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FEDCA-2387-6746-8181-43BE1F0BF3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09211ECB-EBFA-4943-8BC7-5E1625C3D320}"/>
              </a:ext>
            </a:extLst>
          </p:cNvPr>
          <p:cNvSpPr/>
          <p:nvPr userDrawn="1"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;p3" title="Slide title">
            <a:extLst>
              <a:ext uri="{FF2B5EF4-FFF2-40B4-BE49-F238E27FC236}">
                <a16:creationId xmlns:a16="http://schemas.microsoft.com/office/drawing/2014/main" id="{A51CE765-C987-D34B-9216-7B22D4CE2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8259288" cy="902525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36576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CD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DBDC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" name="Google Shape;21;p3" descr="C:\Users\v12123\Desktop\AccessibleDocuments\Elements\RMITVN-ACCESS-NewGuideline_PresentationSlides_2_elements-01.png">
            <a:extLst>
              <a:ext uri="{FF2B5EF4-FFF2-40B4-BE49-F238E27FC236}">
                <a16:creationId xmlns:a16="http://schemas.microsoft.com/office/drawing/2014/main" id="{75609953-EAA8-3549-8DD5-554688E92BE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458637" y="-5806"/>
            <a:ext cx="691169" cy="691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34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5440"/>
            <a:ext cx="7627938" cy="386812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US" dirty="0">
                <a:solidFill>
                  <a:srgbClr val="FF8199"/>
                </a:solidFill>
              </a:rPr>
              <a:t>—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2" y="4329266"/>
            <a:ext cx="1357693" cy="6081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lide title"/>
          <p:cNvSpPr>
            <a:spLocks noGrp="1"/>
          </p:cNvSpPr>
          <p:nvPr>
            <p:ph type="ctrTitle" hasCustomPrompt="1"/>
          </p:nvPr>
        </p:nvSpPr>
        <p:spPr>
          <a:xfrm>
            <a:off x="1167140" y="796925"/>
            <a:ext cx="6737684" cy="142116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4000" b="1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 title="slide subtitle"/>
          <p:cNvSpPr>
            <a:spLocks noGrp="1"/>
          </p:cNvSpPr>
          <p:nvPr>
            <p:ph type="subTitle" idx="1" hasCustomPrompt="1"/>
          </p:nvPr>
        </p:nvSpPr>
        <p:spPr>
          <a:xfrm>
            <a:off x="1167141" y="2220461"/>
            <a:ext cx="6740990" cy="1012755"/>
          </a:xfrm>
        </p:spPr>
        <p:txBody>
          <a:bodyPr wrap="square" lIns="91440" tIns="182880" rIns="9144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rgbClr val="DBDC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099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4281" y="796925"/>
            <a:ext cx="6674319" cy="1420019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600" b="1">
                <a:solidFill>
                  <a:srgbClr val="00005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4281" y="2220382"/>
            <a:ext cx="6676750" cy="1009846"/>
          </a:xfr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134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005" y="285008"/>
            <a:ext cx="8752114" cy="408310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244547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2831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02350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image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20676" y="4694238"/>
            <a:ext cx="8477740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rgbClr val="DBDCDD"/>
                </a:solidFill>
              </a:defRPr>
            </a:lvl1pPr>
          </a:lstStyle>
          <a:p>
            <a:pPr lvl="0"/>
            <a:r>
              <a:rPr lang="en-US" dirty="0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79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85800"/>
          </a:xfrm>
          <a:ln w="1905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228600" algn="l">
              <a:defRPr sz="2400" b="1" baseline="0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Table of Contents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67454"/>
            <a:ext cx="5850403" cy="3513406"/>
          </a:xfrm>
          <a:noFill/>
          <a:ln w="19050" cmpd="sng">
            <a:solidFill>
              <a:schemeClr val="bg1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defRPr sz="2400">
                <a:solidFill>
                  <a:srgbClr val="DBDCDD"/>
                </a:solidFill>
              </a:defRPr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>
                <a:solidFill>
                  <a:srgbClr val="DBDCDD"/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rgbClr val="DBDCDD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79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_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98156"/>
          </a:xfrm>
          <a:ln w="19050">
            <a:solidFill>
              <a:srgbClr val="000054"/>
            </a:solidFill>
          </a:ln>
        </p:spPr>
        <p:txBody>
          <a:bodyPr>
            <a:noAutofit/>
          </a:bodyPr>
          <a:lstStyle>
            <a:lvl1pPr marL="228600" indent="0" algn="l">
              <a:tabLst/>
              <a:defRPr sz="2200" b="1" baseline="0">
                <a:solidFill>
                  <a:srgbClr val="000054"/>
                </a:solidFill>
              </a:defRPr>
            </a:lvl1pPr>
          </a:lstStyle>
          <a:p>
            <a:r>
              <a:rPr lang="en-US" dirty="0"/>
              <a:t>Click to edit Table of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80332"/>
            <a:ext cx="5850403" cy="3513406"/>
          </a:xfrm>
          <a:noFill/>
          <a:ln w="19050" cmpd="sng">
            <a:solidFill>
              <a:srgbClr val="000054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spcBef>
                <a:spcPts val="1000"/>
              </a:spcBef>
              <a:defRPr sz="2400">
                <a:solidFill>
                  <a:srgbClr val="000054"/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  <a:defRPr sz="2200">
                <a:solidFill>
                  <a:srgbClr val="000054"/>
                </a:solidFill>
              </a:defRPr>
            </a:lvl2pPr>
            <a:lvl3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000054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88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chemeClr val="bg1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chemeClr val="bg1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DBDCD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35E72-6E14-4AD8-BB2A-6EB72F4C8715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18400-EDF3-4585-A430-243F78F214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1" y="4329266"/>
            <a:ext cx="1326397" cy="594137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48923655-6400-46A7-9D0C-A063C86B28AF}"/>
              </a:ext>
            </a:extLst>
          </p:cNvPr>
          <p:cNvSpPr/>
          <p:nvPr userDrawn="1"/>
        </p:nvSpPr>
        <p:spPr>
          <a:xfrm rot="16200000" flipH="1">
            <a:off x="7069086" y="3262757"/>
            <a:ext cx="1288305" cy="2473188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AF5823DA-0ACD-472A-859C-862420ADCDD4}"/>
              </a:ext>
            </a:extLst>
          </p:cNvPr>
          <p:cNvSpPr/>
          <p:nvPr userDrawn="1"/>
        </p:nvSpPr>
        <p:spPr>
          <a:xfrm rot="16200000" flipH="1">
            <a:off x="7101252" y="-624605"/>
            <a:ext cx="1231191" cy="2480408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7AE1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6D5BA-B7DF-4CFD-B3BE-DE2B3A28A1F5}"/>
              </a:ext>
            </a:extLst>
          </p:cNvPr>
          <p:cNvSpPr txBox="1"/>
          <p:nvPr userDrawn="1"/>
        </p:nvSpPr>
        <p:spPr>
          <a:xfrm>
            <a:off x="-421268" y="2787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7DD53-3DF7-4ED4-BDF6-16965C335FC6}"/>
              </a:ext>
            </a:extLst>
          </p:cNvPr>
          <p:cNvSpPr/>
          <p:nvPr userDrawn="1"/>
        </p:nvSpPr>
        <p:spPr>
          <a:xfrm>
            <a:off x="4432760" y="4911571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6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54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alternativ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rgbClr val="000054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 baseline="0">
                <a:solidFill>
                  <a:srgbClr val="00005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rgbClr val="000054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00005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32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157" y="1200151"/>
            <a:ext cx="8229600" cy="3394472"/>
          </a:xfrm>
          <a:prstGeom prst="rect">
            <a:avLst/>
          </a:prstGeom>
        </p:spPr>
        <p:txBody>
          <a:bodyPr vert="horz" wrap="square" lIns="180000" tIns="180000" rIns="180000" bIns="180000" rtlCol="0">
            <a:no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16161"/>
                </a:solidFill>
                <a:latin typeface="Arial"/>
                <a:cs typeface="Arial"/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22"/>
    </p:custDataLst>
    <p:extLst>
      <p:ext uri="{BB962C8B-B14F-4D97-AF65-F5344CB8AC3E}">
        <p14:creationId xmlns:p14="http://schemas.microsoft.com/office/powerpoint/2010/main" val="6404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1" r:id="rId2"/>
    <p:sldLayoutId id="2147483707" r:id="rId3"/>
    <p:sldLayoutId id="2147483708" r:id="rId4"/>
    <p:sldLayoutId id="2147483714" r:id="rId5"/>
    <p:sldLayoutId id="2147483709" r:id="rId6"/>
    <p:sldLayoutId id="2147483710" r:id="rId7"/>
    <p:sldLayoutId id="2147483711" r:id="rId8"/>
    <p:sldLayoutId id="2147483712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690" r:id="rId16"/>
    <p:sldLayoutId id="2147483650" r:id="rId17"/>
    <p:sldLayoutId id="2147483652" r:id="rId18"/>
    <p:sldLayoutId id="2147483672" r:id="rId19"/>
    <p:sldLayoutId id="2147483654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00005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400" kern="1200">
          <a:solidFill>
            <a:srgbClr val="00005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Courier New"/>
        <a:buChar char="o"/>
        <a:defRPr sz="2200" kern="1200">
          <a:solidFill>
            <a:srgbClr val="00005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000" kern="1200">
          <a:solidFill>
            <a:srgbClr val="00005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Courier New"/>
        <a:buChar char="o"/>
        <a:defRPr sz="22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Arial"/>
        <a:buChar char="»"/>
        <a:defRPr sz="22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sbothwell/counting-inversions-with-merge-sort-4d9910dc95f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bn/sort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me.dt.in.th/page/Quicksort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gomation.com/algorithm/quick-hull-convex-hull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764" y="1719903"/>
            <a:ext cx="6578600" cy="1145165"/>
          </a:xfrm>
        </p:spPr>
        <p:txBody>
          <a:bodyPr>
            <a:normAutofit/>
          </a:bodyPr>
          <a:lstStyle/>
          <a:p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80369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84F89-E243-433F-ACCA-BA1FC37D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AU" b="1" dirty="0"/>
              <a:t>Idea: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We recursively divide an array (we want to sort) </a:t>
            </a:r>
            <a:r>
              <a:rPr lang="en-AU" b="1" dirty="0">
                <a:solidFill>
                  <a:srgbClr val="C00000"/>
                </a:solidFill>
              </a:rPr>
              <a:t>into halves</a:t>
            </a:r>
            <a:r>
              <a:rPr lang="en-AU" dirty="0"/>
              <a:t>, until we reach </a:t>
            </a:r>
            <a:r>
              <a:rPr lang="en-AU" b="1" dirty="0">
                <a:solidFill>
                  <a:srgbClr val="C00000"/>
                </a:solidFill>
              </a:rPr>
              <a:t>single element partitions</a:t>
            </a:r>
            <a:r>
              <a:rPr lang="en-AU" dirty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We then </a:t>
            </a:r>
            <a:r>
              <a:rPr lang="en-AU" b="1" dirty="0">
                <a:solidFill>
                  <a:srgbClr val="C00000"/>
                </a:solidFill>
              </a:rPr>
              <a:t>recursively merge the partitions</a:t>
            </a:r>
            <a:r>
              <a:rPr lang="en-AU" dirty="0"/>
              <a:t>, where we have a process that maintains sorting after partitions are merged.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When we finally merge the last two partitions, we have a sorted array.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F7D82-A651-4D51-853E-A4A0DDA5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79001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27A69D-4896-4350-BDBF-6C558FE8E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AU" sz="2000" dirty="0"/>
                  <a:t>We define a similarity metric for people’s preferences, which is the </a:t>
                </a:r>
                <a:r>
                  <a:rPr lang="en-AU" sz="2000" dirty="0">
                    <a:solidFill>
                      <a:srgbClr val="C00000"/>
                    </a:solidFill>
                  </a:rPr>
                  <a:t>number of inversions </a:t>
                </a:r>
                <a:r>
                  <a:rPr lang="en-AU" sz="2000" dirty="0"/>
                  <a:t>between rankings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sz="2000" dirty="0"/>
                  <a:t>My rank: 1, 2, …, n.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sz="2000" dirty="0"/>
                  <a:t>Your rank: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0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sz="20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000" dirty="0"/>
                  <a:t>Movies </a:t>
                </a:r>
                <a:r>
                  <a:rPr lang="en-AU" sz="2000" dirty="0" err="1"/>
                  <a:t>i</a:t>
                </a:r>
                <a:r>
                  <a:rPr lang="en-AU" sz="2000" dirty="0"/>
                  <a:t> and j are </a:t>
                </a:r>
                <a:r>
                  <a:rPr lang="en-AU" sz="2000" dirty="0">
                    <a:solidFill>
                      <a:srgbClr val="C00000"/>
                    </a:solidFill>
                  </a:rPr>
                  <a:t>inverted</a:t>
                </a:r>
                <a:r>
                  <a:rPr lang="en-AU" sz="2000" dirty="0"/>
                  <a:t> if </a:t>
                </a:r>
                <a:r>
                  <a:rPr lang="en-AU" sz="2000" dirty="0" err="1"/>
                  <a:t>i</a:t>
                </a:r>
                <a:r>
                  <a:rPr lang="en-AU" sz="2000" dirty="0"/>
                  <a:t> &lt; j,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000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27A69D-4896-4350-BDBF-6C558FE8E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3251146-87E5-4584-BE97-9ACE9898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06B567-EF52-4FAB-8B4D-677216F869F4}"/>
              </a:ext>
            </a:extLst>
          </p:cNvPr>
          <p:cNvGraphicFramePr>
            <a:graphicFrameLocks noGrp="1"/>
          </p:cNvGraphicFramePr>
          <p:nvPr/>
        </p:nvGraphicFramePr>
        <p:xfrm>
          <a:off x="355157" y="3382341"/>
          <a:ext cx="70435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922">
                  <a:extLst>
                    <a:ext uri="{9D8B030D-6E8A-4147-A177-3AD203B41FA5}">
                      <a16:colId xmlns:a16="http://schemas.microsoft.com/office/drawing/2014/main" val="959946086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929673310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3100214123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3002969671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1835992121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1023748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7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My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6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Your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258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199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16B84-AFE6-4C66-ABBA-DFE3BFE6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Inversions: 3-2, 4-2 (two </a:t>
            </a:r>
            <a:r>
              <a:rPr lang="en-AU" dirty="0">
                <a:solidFill>
                  <a:srgbClr val="C00000"/>
                </a:solidFill>
              </a:rPr>
              <a:t>crossing points</a:t>
            </a:r>
            <a:r>
              <a:rPr lang="en-AU" dirty="0"/>
              <a:t>)</a:t>
            </a:r>
          </a:p>
          <a:p>
            <a:pPr marL="0" indent="0">
              <a:buNone/>
            </a:pPr>
            <a:r>
              <a:rPr lang="en-AU" dirty="0"/>
              <a:t>Can we solve this problem with a </a:t>
            </a:r>
            <a:r>
              <a:rPr lang="en-AU" dirty="0">
                <a:solidFill>
                  <a:srgbClr val="C00000"/>
                </a:solidFill>
              </a:rPr>
              <a:t>Brute Force </a:t>
            </a:r>
            <a:r>
              <a:rPr lang="en-AU" dirty="0"/>
              <a:t>approach?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EA71F-6AD8-49E0-9FCD-82C7FDE1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0C890A-AF94-4BB3-86E2-2FF3882FC20E}"/>
              </a:ext>
            </a:extLst>
          </p:cNvPr>
          <p:cNvGraphicFramePr>
            <a:graphicFrameLocks noGrp="1"/>
          </p:cNvGraphicFramePr>
          <p:nvPr/>
        </p:nvGraphicFramePr>
        <p:xfrm>
          <a:off x="355157" y="1076463"/>
          <a:ext cx="70435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922">
                  <a:extLst>
                    <a:ext uri="{9D8B030D-6E8A-4147-A177-3AD203B41FA5}">
                      <a16:colId xmlns:a16="http://schemas.microsoft.com/office/drawing/2014/main" val="959946086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929673310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3100214123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3002969671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1835992121"/>
                    </a:ext>
                  </a:extLst>
                </a:gridCol>
                <a:gridCol w="1173922">
                  <a:extLst>
                    <a:ext uri="{9D8B030D-6E8A-4147-A177-3AD203B41FA5}">
                      <a16:colId xmlns:a16="http://schemas.microsoft.com/office/drawing/2014/main" val="1023748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Movie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7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My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6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Your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258819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F6791B6D-B7F0-4966-9C98-8EEF7F6DF888}"/>
              </a:ext>
            </a:extLst>
          </p:cNvPr>
          <p:cNvGrpSpPr/>
          <p:nvPr/>
        </p:nvGrpSpPr>
        <p:grpSpPr>
          <a:xfrm>
            <a:off x="3295816" y="2192959"/>
            <a:ext cx="2365513" cy="490607"/>
            <a:chOff x="3295816" y="2192959"/>
            <a:chExt cx="2365513" cy="49060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B2EDA2-8922-4A43-BC15-8DB5414726C0}"/>
                </a:ext>
              </a:extLst>
            </p:cNvPr>
            <p:cNvCxnSpPr>
              <a:cxnSpLocks/>
            </p:cNvCxnSpPr>
            <p:nvPr/>
          </p:nvCxnSpPr>
          <p:spPr>
            <a:xfrm>
              <a:off x="3295816" y="2192959"/>
              <a:ext cx="0" cy="490607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63CF91-2433-4AC4-8CE6-6A14F14F4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5816" y="2679590"/>
              <a:ext cx="2365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2C2C1D0-E408-4B2B-8A96-28BF8E0D2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1329" y="2192960"/>
              <a:ext cx="0" cy="4906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99F7F7-A522-4D2A-8E80-B3797C9A2A36}"/>
              </a:ext>
            </a:extLst>
          </p:cNvPr>
          <p:cNvGrpSpPr/>
          <p:nvPr/>
        </p:nvGrpSpPr>
        <p:grpSpPr>
          <a:xfrm>
            <a:off x="4464659" y="2192961"/>
            <a:ext cx="1009806" cy="898546"/>
            <a:chOff x="3295816" y="2192959"/>
            <a:chExt cx="2365513" cy="4906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BF1EF9-FB3F-4AD8-90F3-60583EF08AAF}"/>
                </a:ext>
              </a:extLst>
            </p:cNvPr>
            <p:cNvCxnSpPr>
              <a:cxnSpLocks/>
            </p:cNvCxnSpPr>
            <p:nvPr/>
          </p:nvCxnSpPr>
          <p:spPr>
            <a:xfrm>
              <a:off x="3295816" y="2192959"/>
              <a:ext cx="0" cy="490607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6803CE-FF76-469C-9C94-9ECB1EC5C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5816" y="2679590"/>
              <a:ext cx="2365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A23424-E86B-4E79-BC74-63865B4AC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1329" y="2192960"/>
              <a:ext cx="0" cy="4906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54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64913C-19AA-49A6-BD25-8E50564C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Divide the list into two pieces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>
                <a:solidFill>
                  <a:srgbClr val="C00000"/>
                </a:solidFill>
              </a:rPr>
              <a:t>Recursively count </a:t>
            </a:r>
            <a:r>
              <a:rPr lang="en-AU" dirty="0"/>
              <a:t>the inversions in each half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>
                <a:solidFill>
                  <a:srgbClr val="C00000"/>
                </a:solidFill>
              </a:rPr>
              <a:t>Merge and count </a:t>
            </a:r>
            <a:r>
              <a:rPr lang="en-AU" dirty="0"/>
              <a:t>the inversions</a:t>
            </a:r>
          </a:p>
          <a:p>
            <a:pPr marL="857250" lvl="1" indent="-457200">
              <a:lnSpc>
                <a:spcPct val="100000"/>
              </a:lnSpc>
            </a:pPr>
            <a:r>
              <a:rPr lang="en-AU" dirty="0"/>
              <a:t>At any merge step, the </a:t>
            </a:r>
            <a:r>
              <a:rPr lang="en-AU" dirty="0">
                <a:solidFill>
                  <a:srgbClr val="C00000"/>
                </a:solidFill>
              </a:rPr>
              <a:t>number of inversions will be [m – </a:t>
            </a:r>
            <a:r>
              <a:rPr lang="en-AU" dirty="0" err="1">
                <a:solidFill>
                  <a:srgbClr val="C00000"/>
                </a:solidFill>
              </a:rPr>
              <a:t>i</a:t>
            </a:r>
            <a:r>
              <a:rPr lang="en-AU" dirty="0">
                <a:solidFill>
                  <a:srgbClr val="C00000"/>
                </a:solidFill>
              </a:rPr>
              <a:t>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Sum the total counts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i="1" dirty="0"/>
              <a:t>Similar to Merge Sort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0D408-833E-4E96-BA8E-FB713B98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 – Idea</a:t>
            </a:r>
          </a:p>
        </p:txBody>
      </p:sp>
    </p:spTree>
    <p:extLst>
      <p:ext uri="{BB962C8B-B14F-4D97-AF65-F5344CB8AC3E}">
        <p14:creationId xmlns:p14="http://schemas.microsoft.com/office/powerpoint/2010/main" val="714458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D1660-C3E8-4811-B184-D36DFB2A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latin typeface="Consolas" panose="020B0609020204030204" pitchFamily="49" charset="0"/>
              </a:rPr>
              <a:t>int </a:t>
            </a:r>
            <a:r>
              <a:rPr lang="en-AU" sz="1400" b="1" dirty="0" err="1">
                <a:latin typeface="Consolas" panose="020B0609020204030204" pitchFamily="49" charset="0"/>
              </a:rPr>
              <a:t>mergeSort</a:t>
            </a:r>
            <a:r>
              <a:rPr lang="en-AU" sz="1400" dirty="0">
                <a:latin typeface="Consolas" panose="020B0609020204030204" pitchFamily="49" charset="0"/>
              </a:rPr>
              <a:t>(int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[], int temp[], int left, int right)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int</a:t>
            </a:r>
            <a:r>
              <a:rPr lang="en-AU" sz="1400" dirty="0">
                <a:latin typeface="Consolas" panose="020B0609020204030204" pitchFamily="49" charset="0"/>
              </a:rPr>
              <a:t> mid, </a:t>
            </a:r>
            <a:r>
              <a:rPr lang="en-AU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inv_count</a:t>
            </a:r>
            <a:r>
              <a:rPr lang="en-AU" sz="1400" dirty="0">
                <a:solidFill>
                  <a:srgbClr val="C00000"/>
                </a:solidFill>
                <a:latin typeface="Consolas" panose="020B0609020204030204" pitchFamily="49" charset="0"/>
              </a:rPr>
              <a:t> = 0</a:t>
            </a:r>
            <a:r>
              <a:rPr lang="en-AU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if</a:t>
            </a:r>
            <a:r>
              <a:rPr lang="en-AU" sz="1400" dirty="0">
                <a:latin typeface="Consolas" panose="020B0609020204030204" pitchFamily="49" charset="0"/>
              </a:rPr>
              <a:t> (right &gt; left)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>
                <a:solidFill>
                  <a:srgbClr val="0078FF"/>
                </a:solidFill>
                <a:latin typeface="Consolas" panose="020B0609020204030204" pitchFamily="49" charset="0"/>
              </a:rPr>
              <a:t>// Divide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mid = (right + left)/2;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>
                <a:solidFill>
                  <a:srgbClr val="0078FF"/>
                </a:solidFill>
                <a:latin typeface="Consolas" panose="020B0609020204030204" pitchFamily="49" charset="0"/>
              </a:rPr>
              <a:t>// Inversion count will be the sum of inversions in left-part, 					right-part, and number of inversions in merging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 err="1">
                <a:latin typeface="Consolas" panose="020B0609020204030204" pitchFamily="49" charset="0"/>
              </a:rPr>
              <a:t>inv_count</a:t>
            </a:r>
            <a:r>
              <a:rPr lang="en-AU" sz="1400" dirty="0">
                <a:latin typeface="Consolas" panose="020B0609020204030204" pitchFamily="49" charset="0"/>
              </a:rPr>
              <a:t> = </a:t>
            </a:r>
            <a:r>
              <a:rPr lang="en-AU" sz="1400" b="1" dirty="0" err="1">
                <a:latin typeface="Consolas" panose="020B0609020204030204" pitchFamily="49" charset="0"/>
              </a:rPr>
              <a:t>mergeSort</a:t>
            </a:r>
            <a:r>
              <a:rPr lang="en-AU" sz="1400" dirty="0">
                <a:latin typeface="Consolas" panose="020B0609020204030204" pitchFamily="49" charset="0"/>
              </a:rPr>
              <a:t>(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, temp, left, mid);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 err="1">
                <a:latin typeface="Consolas" panose="020B0609020204030204" pitchFamily="49" charset="0"/>
              </a:rPr>
              <a:t>inv_count</a:t>
            </a:r>
            <a:r>
              <a:rPr lang="en-AU" sz="1400" dirty="0">
                <a:latin typeface="Consolas" panose="020B0609020204030204" pitchFamily="49" charset="0"/>
              </a:rPr>
              <a:t> += </a:t>
            </a:r>
            <a:r>
              <a:rPr lang="en-AU" sz="1400" b="1" dirty="0" err="1">
                <a:latin typeface="Consolas" panose="020B0609020204030204" pitchFamily="49" charset="0"/>
              </a:rPr>
              <a:t>mergeSort</a:t>
            </a:r>
            <a:r>
              <a:rPr lang="en-AU" sz="1400" dirty="0">
                <a:latin typeface="Consolas" panose="020B0609020204030204" pitchFamily="49" charset="0"/>
              </a:rPr>
              <a:t>(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, temp, mid+1, right);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>
                <a:solidFill>
                  <a:srgbClr val="0078FF"/>
                </a:solidFill>
                <a:latin typeface="Consolas" panose="020B0609020204030204" pitchFamily="49" charset="0"/>
              </a:rPr>
              <a:t>// Merge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 err="1">
                <a:latin typeface="Consolas" panose="020B0609020204030204" pitchFamily="49" charset="0"/>
              </a:rPr>
              <a:t>inv_count</a:t>
            </a:r>
            <a:r>
              <a:rPr lang="en-AU" sz="1400" dirty="0">
                <a:latin typeface="Consolas" panose="020B0609020204030204" pitchFamily="49" charset="0"/>
              </a:rPr>
              <a:t> += </a:t>
            </a: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merge</a:t>
            </a:r>
            <a:r>
              <a:rPr lang="en-AU" sz="1400" dirty="0">
                <a:latin typeface="Consolas" panose="020B0609020204030204" pitchFamily="49" charset="0"/>
              </a:rPr>
              <a:t>(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, temp, left, mid+1, right);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return </a:t>
            </a:r>
            <a:r>
              <a:rPr lang="en-AU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inv_count</a:t>
            </a:r>
            <a:r>
              <a:rPr lang="en-AU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AAE452-1434-430C-ADF4-E23137A5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 – Code</a:t>
            </a:r>
          </a:p>
        </p:txBody>
      </p:sp>
    </p:spTree>
    <p:extLst>
      <p:ext uri="{BB962C8B-B14F-4D97-AF65-F5344CB8AC3E}">
        <p14:creationId xmlns:p14="http://schemas.microsoft.com/office/powerpoint/2010/main" val="11385054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D1660-C3E8-4811-B184-D36DFB2A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latin typeface="Consolas" panose="020B0609020204030204" pitchFamily="49" charset="0"/>
              </a:rPr>
              <a:t>int merge</a:t>
            </a:r>
            <a:r>
              <a:rPr lang="en-AU" sz="1400" dirty="0">
                <a:latin typeface="Consolas" panose="020B0609020204030204" pitchFamily="49" charset="0"/>
              </a:rPr>
              <a:t>(int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[], int temp[], int left, int mid, int right)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int</a:t>
            </a:r>
            <a:r>
              <a:rPr lang="en-AU" sz="1400" dirty="0">
                <a:latin typeface="Consolas" panose="020B0609020204030204" pitchFamily="49" charset="0"/>
              </a:rPr>
              <a:t> 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, j, k;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int</a:t>
            </a:r>
            <a:r>
              <a:rPr lang="en-AU" sz="1400" dirty="0">
                <a:latin typeface="Consolas" panose="020B0609020204030204" pitchFamily="49" charset="0"/>
              </a:rPr>
              <a:t> </a:t>
            </a:r>
            <a:r>
              <a:rPr lang="en-AU" sz="1400" dirty="0" err="1">
                <a:latin typeface="Consolas" panose="020B0609020204030204" pitchFamily="49" charset="0"/>
              </a:rPr>
              <a:t>inv_count</a:t>
            </a:r>
            <a:r>
              <a:rPr lang="en-AU" sz="14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 = left; 	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AU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 is index for left subarray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j = mid;		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// j is index for right subarray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k = left;		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// k is index for resultant merged subarray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while</a:t>
            </a:r>
            <a:r>
              <a:rPr lang="en-AU" sz="1400" dirty="0">
                <a:latin typeface="Consolas" panose="020B0609020204030204" pitchFamily="49" charset="0"/>
              </a:rPr>
              <a:t> ((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 &lt;= mid – 1) &amp;&amp; (j &lt;= right))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b="1" dirty="0">
                <a:latin typeface="Consolas" panose="020B0609020204030204" pitchFamily="49" charset="0"/>
              </a:rPr>
              <a:t>if</a:t>
            </a:r>
            <a:r>
              <a:rPr lang="en-AU" sz="1400" dirty="0">
                <a:latin typeface="Consolas" panose="020B0609020204030204" pitchFamily="49" charset="0"/>
              </a:rPr>
              <a:t> (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] &lt;=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[j])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	temp[k++] =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++];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} </a:t>
            </a:r>
            <a:r>
              <a:rPr lang="en-AU" sz="1400" b="1" dirty="0">
                <a:latin typeface="Consolas" panose="020B0609020204030204" pitchFamily="49" charset="0"/>
              </a:rPr>
              <a:t>else</a:t>
            </a:r>
            <a:r>
              <a:rPr lang="en-AU" sz="1400" dirty="0">
                <a:latin typeface="Consolas" panose="020B0609020204030204" pitchFamily="49" charset="0"/>
              </a:rPr>
              <a:t> {			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// if left element is smaller than right 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inversion</a:t>
            </a:r>
            <a:endParaRPr lang="en-AU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	temp[k++] =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</a:t>
            </a:r>
            <a:r>
              <a:rPr lang="en-AU" sz="1400" dirty="0" err="1">
                <a:latin typeface="Consolas" panose="020B0609020204030204" pitchFamily="49" charset="0"/>
              </a:rPr>
              <a:t>j++</a:t>
            </a:r>
            <a:r>
              <a:rPr lang="en-AU" sz="1400" dirty="0"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	</a:t>
            </a:r>
            <a:r>
              <a:rPr lang="en-AU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inv_count</a:t>
            </a: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= </a:t>
            </a:r>
            <a:r>
              <a:rPr lang="en-AU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inv_count</a:t>
            </a: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+ (mid – </a:t>
            </a:r>
            <a:r>
              <a:rPr lang="en-AU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</a:t>
            </a: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r>
              <a:rPr lang="en-AU" sz="1400" dirty="0">
                <a:solidFill>
                  <a:srgbClr val="C0000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[… to be continued]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AAE452-1434-430C-ADF4-E23137A5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 – Code</a:t>
            </a:r>
          </a:p>
        </p:txBody>
      </p:sp>
    </p:spTree>
    <p:extLst>
      <p:ext uri="{BB962C8B-B14F-4D97-AF65-F5344CB8AC3E}">
        <p14:creationId xmlns:p14="http://schemas.microsoft.com/office/powerpoint/2010/main" val="22466354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D1660-C3E8-4811-B184-D36DFB2A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[… continued from previous code]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	// copy the remaining elements of left subarray (if there are any) to temp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while</a:t>
            </a:r>
            <a:r>
              <a:rPr lang="en-AU" sz="1400" dirty="0">
                <a:latin typeface="Consolas" panose="020B0609020204030204" pitchFamily="49" charset="0"/>
              </a:rPr>
              <a:t> (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 &lt;= mid –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temp[k++] =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++];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// copy the remaining elements of right subarray (if there are any) to temp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while</a:t>
            </a:r>
            <a:r>
              <a:rPr lang="en-AU" sz="1400" dirty="0">
                <a:latin typeface="Consolas" panose="020B0609020204030204" pitchFamily="49" charset="0"/>
              </a:rPr>
              <a:t> (j &lt;= right)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temp[k++] = 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</a:t>
            </a:r>
            <a:r>
              <a:rPr lang="en-AU" sz="1400" dirty="0" err="1">
                <a:latin typeface="Consolas" panose="020B0609020204030204" pitchFamily="49" charset="0"/>
              </a:rPr>
              <a:t>j++</a:t>
            </a:r>
            <a:r>
              <a:rPr lang="en-AU" sz="1400" dirty="0"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	// copy back the merged elements from temp to original 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latin typeface="Consolas" panose="020B0609020204030204" pitchFamily="49" charset="0"/>
              </a:rPr>
              <a:t>for</a:t>
            </a:r>
            <a:r>
              <a:rPr lang="en-AU" sz="1400" dirty="0">
                <a:latin typeface="Consolas" panose="020B0609020204030204" pitchFamily="49" charset="0"/>
              </a:rPr>
              <a:t> (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 = left; 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 &lt;= right; 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	</a:t>
            </a:r>
            <a:r>
              <a:rPr lang="en-AU" sz="1400" dirty="0" err="1">
                <a:latin typeface="Consolas" panose="020B0609020204030204" pitchFamily="49" charset="0"/>
              </a:rPr>
              <a:t>arr</a:t>
            </a:r>
            <a:r>
              <a:rPr lang="en-AU" sz="1400" dirty="0">
                <a:latin typeface="Consolas" panose="020B0609020204030204" pitchFamily="49" charset="0"/>
              </a:rPr>
              <a:t>[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] = temp[</a:t>
            </a:r>
            <a:r>
              <a:rPr lang="en-AU" sz="1400" dirty="0" err="1">
                <a:latin typeface="Consolas" panose="020B0609020204030204" pitchFamily="49" charset="0"/>
              </a:rPr>
              <a:t>i</a:t>
            </a:r>
            <a:r>
              <a:rPr lang="en-AU" sz="1400" dirty="0"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	</a:t>
            </a:r>
            <a:r>
              <a:rPr lang="en-AU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return</a:t>
            </a:r>
            <a:r>
              <a:rPr lang="en-AU" sz="14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AU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inv_count</a:t>
            </a:r>
            <a:endParaRPr lang="en-AU" sz="14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AAE452-1434-430C-ADF4-E23137A5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 – Code</a:t>
            </a:r>
          </a:p>
        </p:txBody>
      </p:sp>
    </p:spTree>
    <p:extLst>
      <p:ext uri="{BB962C8B-B14F-4D97-AF65-F5344CB8AC3E}">
        <p14:creationId xmlns:p14="http://schemas.microsoft.com/office/powerpoint/2010/main" val="32595380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E203C-1137-4730-B323-182C6CD0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r>
              <a:rPr lang="en-AU" dirty="0"/>
              <a:t>Who should I hang out with?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60C74-7D58-4B3E-BD8B-527CC889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Counting Inversions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8040D-99DB-4BBC-8AC1-91770B0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55" y="934667"/>
            <a:ext cx="3777180" cy="3729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E6D184-2E35-47A0-9821-1F5A1263EBAF}"/>
              </a:ext>
            </a:extLst>
          </p:cNvPr>
          <p:cNvSpPr/>
          <p:nvPr/>
        </p:nvSpPr>
        <p:spPr>
          <a:xfrm>
            <a:off x="195942" y="4172801"/>
            <a:ext cx="488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200" dirty="0">
                <a:hlinkClick r:id="rId3"/>
              </a:rPr>
              <a:t>https://medium.com/@ssbothwell/counting-inversions-with-merge-sort-4d9910dc95f0</a:t>
            </a:r>
            <a:r>
              <a:rPr lang="en-A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82593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2D139-D598-4300-B454-A53C12FF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Compare similarities between ranked lists / </a:t>
            </a:r>
            <a:r>
              <a:rPr lang="en-AU" dirty="0">
                <a:solidFill>
                  <a:srgbClr val="C00000"/>
                </a:solidFill>
              </a:rPr>
              <a:t>Collaborative filtering</a:t>
            </a:r>
          </a:p>
          <a:p>
            <a:pPr>
              <a:lnSpc>
                <a:spcPct val="100000"/>
              </a:lnSpc>
            </a:pPr>
            <a:r>
              <a:rPr lang="en-AU" dirty="0"/>
              <a:t>Check whether an </a:t>
            </a:r>
            <a:r>
              <a:rPr lang="en-AU" dirty="0">
                <a:solidFill>
                  <a:srgbClr val="C00000"/>
                </a:solidFill>
              </a:rPr>
              <a:t>array is sorted </a:t>
            </a:r>
            <a:r>
              <a:rPr lang="en-AU" dirty="0"/>
              <a:t>(i.e., inversions = 0) and </a:t>
            </a:r>
            <a:r>
              <a:rPr lang="en-AU" i="1" dirty="0">
                <a:solidFill>
                  <a:srgbClr val="C00000"/>
                </a:solidFill>
              </a:rPr>
              <a:t>how far it is from being sorted</a:t>
            </a:r>
            <a:r>
              <a:rPr lang="en-AU" dirty="0">
                <a:solidFill>
                  <a:srgbClr val="C00000"/>
                </a:solidFill>
              </a:rPr>
              <a:t> </a:t>
            </a:r>
            <a:r>
              <a:rPr lang="en-AU" dirty="0"/>
              <a:t>(i.e., reverse order will have inversions = maximum)</a:t>
            </a:r>
          </a:p>
          <a:p>
            <a:pPr>
              <a:lnSpc>
                <a:spcPct val="100000"/>
              </a:lnSpc>
            </a:pPr>
            <a:r>
              <a:rPr lang="en-AU" dirty="0"/>
              <a:t>Nonparametric statistics (e.g., Kendall’s tau distance)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AE66C2-2C0A-4B88-9D01-5D0E0D92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Counting Inversions – Applications</a:t>
            </a:r>
          </a:p>
        </p:txBody>
      </p:sp>
    </p:spTree>
    <p:extLst>
      <p:ext uri="{BB962C8B-B14F-4D97-AF65-F5344CB8AC3E}">
        <p14:creationId xmlns:p14="http://schemas.microsoft.com/office/powerpoint/2010/main" val="68028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88769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88769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88769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9385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3691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45026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6839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413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9987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76561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06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871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844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5019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413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9987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76561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224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8814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35690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92264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8838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38400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56986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8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6652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844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5019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413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164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8219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7324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19117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5691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2567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436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60934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501157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38400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2742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0254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6727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246513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836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20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970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97376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5556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1072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286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37536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6641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2824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07495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44371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74798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79469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520474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22498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65667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03939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05820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8689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0557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6732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69225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3590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0599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A187185-3C9D-49AE-B336-7929C23C7FDB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1597945" y="2057887"/>
            <a:ext cx="1" cy="691793"/>
          </a:xfrm>
          <a:prstGeom prst="bentConnector3">
            <a:avLst>
              <a:gd name="adj1" fmla="val -228600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994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8982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5556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1072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286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37536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6641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2824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07495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44371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74798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79469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520474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22498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65667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03939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884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8689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6732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69225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3590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0599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8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994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8982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5556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1072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286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89439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2788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28971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33642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0518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00945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05616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46621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22498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9181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30086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884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1304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6732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862053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32143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80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994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8982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5556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1072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286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89439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2788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28971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85545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28860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59287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63958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46621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22498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50156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30086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884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7138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67327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90485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3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7872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1860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8434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3950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1849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423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41738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72165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739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4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3537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6303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42964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21722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8426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0205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1720017-0DD4-4BF8-A553-CE21F94FAEA8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1038153" y="2041790"/>
            <a:ext cx="12700" cy="723988"/>
          </a:xfrm>
          <a:prstGeom prst="bentConnector3">
            <a:avLst>
              <a:gd name="adj1" fmla="val 18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5DC7CB-CE88-499A-ACBD-80BD8988DB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16440" y="2140206"/>
            <a:ext cx="1" cy="1280562"/>
          </a:xfrm>
          <a:prstGeom prst="bentConnector3">
            <a:avLst>
              <a:gd name="adj1" fmla="val -228600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065A5-7ACB-45C4-8ED6-A9C0FA85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Understand the divide-and-conquer algorithmic approach.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Understand and apply this approach to finding and element in a rotated sorted array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Understand and apply </a:t>
            </a:r>
            <a:r>
              <a:rPr lang="en-AU" b="1" dirty="0">
                <a:solidFill>
                  <a:srgbClr val="C00000"/>
                </a:solidFill>
              </a:rPr>
              <a:t>Merge Sort </a:t>
            </a:r>
            <a:r>
              <a:rPr lang="en-AU" dirty="0"/>
              <a:t>and </a:t>
            </a:r>
            <a:r>
              <a:rPr lang="en-AU" b="1" dirty="0">
                <a:solidFill>
                  <a:srgbClr val="C00000"/>
                </a:solidFill>
              </a:rPr>
              <a:t>Quick Sort</a:t>
            </a:r>
            <a:r>
              <a:rPr lang="en-AU" dirty="0"/>
              <a:t>.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Understand and apply divide-and-conquer to the convex hull problem.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6B6B0-C129-4651-99A1-BCECA327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56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5286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1860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8434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3950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1849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423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41738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72165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739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35376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6303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42964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8426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0205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558C88C-0819-46E4-B9D7-FD91E03116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08626" y="2054491"/>
            <a:ext cx="12700" cy="723988"/>
          </a:xfrm>
          <a:prstGeom prst="bentConnector3">
            <a:avLst>
              <a:gd name="adj1" fmla="val 18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D910FD3-5A0C-4849-805F-BA65F2CD51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86913" y="2152907"/>
            <a:ext cx="1" cy="1280562"/>
          </a:xfrm>
          <a:prstGeom prst="bentConnector3">
            <a:avLst>
              <a:gd name="adj1" fmla="val -228600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3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050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7079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7" name="Rectangle 6"/>
          <p:cNvSpPr/>
          <p:nvPr/>
        </p:nvSpPr>
        <p:spPr>
          <a:xfrm>
            <a:off x="1813653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9169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1849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423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41738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72165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739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8829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6303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42964" y="1524798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84264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960CB0B-5DA6-414C-8DFA-5CF0CA2F1D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47200" y="2034328"/>
            <a:ext cx="12700" cy="723988"/>
          </a:xfrm>
          <a:prstGeom prst="bentConnector3">
            <a:avLst>
              <a:gd name="adj1" fmla="val 18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AE6EBBA-F8A7-4B46-95E9-4A326BF14C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25487" y="2132744"/>
            <a:ext cx="1" cy="1280562"/>
          </a:xfrm>
          <a:prstGeom prst="bentConnector3">
            <a:avLst>
              <a:gd name="adj1" fmla="val -228600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050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7079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7" name="Rectangle 6"/>
          <p:cNvSpPr/>
          <p:nvPr/>
        </p:nvSpPr>
        <p:spPr>
          <a:xfrm>
            <a:off x="1813653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9169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224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8814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2129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255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9130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8829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63425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84655" y="1581954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0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050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7079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7" name="Rectangle 6"/>
          <p:cNvSpPr/>
          <p:nvPr/>
        </p:nvSpPr>
        <p:spPr>
          <a:xfrm>
            <a:off x="1813653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9169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224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8814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2129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98703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55277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88294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63425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4C80CC2-840E-4793-A986-315E578A6052}"/>
              </a:ext>
            </a:extLst>
          </p:cNvPr>
          <p:cNvCxnSpPr>
            <a:cxnSpLocks/>
            <a:stCxn id="5" idx="2"/>
            <a:endCxn id="8" idx="2"/>
          </p:cNvCxnSpPr>
          <p:nvPr/>
        </p:nvCxnSpPr>
        <p:spPr>
          <a:xfrm rot="5400000" flipH="1" flipV="1">
            <a:off x="1923123" y="1459451"/>
            <a:ext cx="2" cy="1888664"/>
          </a:xfrm>
          <a:prstGeom prst="bentConnector3">
            <a:avLst>
              <a:gd name="adj1" fmla="val -114300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A90ED30-A837-433E-B36A-0ACAE0E1BCC3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2201410" y="1235463"/>
            <a:ext cx="2" cy="1332090"/>
          </a:xfrm>
          <a:prstGeom prst="bentConnector3">
            <a:avLst>
              <a:gd name="adj1" fmla="val 114301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087D9F0-3D43-48F3-8A70-6108DFAB87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79698" y="1710586"/>
            <a:ext cx="12700" cy="1888664"/>
          </a:xfrm>
          <a:prstGeom prst="bentConnector3">
            <a:avLst>
              <a:gd name="adj1" fmla="val 18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82BEDB5-AF9D-4588-926F-8C45732DC4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57984" y="1677874"/>
            <a:ext cx="3" cy="2445238"/>
          </a:xfrm>
          <a:prstGeom prst="bentConnector3">
            <a:avLst>
              <a:gd name="adj1" fmla="val -76200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FB63D5F-3226-438F-95D0-5A1DBF684F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36271" y="712390"/>
            <a:ext cx="2" cy="1888664"/>
          </a:xfrm>
          <a:prstGeom prst="bentConnector3">
            <a:avLst>
              <a:gd name="adj1" fmla="val 11430100000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3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9431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600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579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9169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224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8814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2129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98703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55277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17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63425" y="1524801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9431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6005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579" y="190150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9169" y="190150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5743" y="190150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2317" y="190150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224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8814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55398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11972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68546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9499" y="1493949"/>
            <a:ext cx="0" cy="12556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6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Compares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39217" y="188770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5791" y="188770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252365" y="188770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8955" y="188770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9" name="Rectangle 8"/>
          <p:cNvSpPr/>
          <p:nvPr/>
        </p:nvSpPr>
        <p:spPr>
          <a:xfrm>
            <a:off x="3365529" y="188770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2103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5666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2240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8814" y="1887698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55398" y="1887697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11972" y="188769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68546" y="188769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4907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ffectLst/>
              </a:rPr>
              <a:t>Merge Sort – Example 2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71" y="1039762"/>
            <a:ext cx="6321383" cy="370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BA0FB-BD0A-41F0-9397-18F73BBC4C7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CF5E6-35A4-4454-9498-4408B7F5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https://visualgo.net/bn/sorting</a:t>
            </a: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D0343-BD21-44E2-918E-4F3998F6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demo</a:t>
            </a:r>
          </a:p>
        </p:txBody>
      </p:sp>
    </p:spTree>
    <p:extLst>
      <p:ext uri="{BB962C8B-B14F-4D97-AF65-F5344CB8AC3E}">
        <p14:creationId xmlns:p14="http://schemas.microsoft.com/office/powerpoint/2010/main" val="395606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CB9E5-219F-447B-A296-FC1078E1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 Sort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8628A-34A2-4E2F-9956-65BD42E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BA378-A1CB-4CDC-BACB-663D6016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4" y="932215"/>
            <a:ext cx="8704612" cy="37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1AE8F6-C06A-4E3D-A048-8BA0BCA04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Overview of the Divide-and-Conquer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Sorting techniques: Merge Sort &amp; Quick Sort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Quick Hull algorithm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71F7A-0A67-4AD4-8921-FB51D27B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4904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ffectLst/>
              </a:rPr>
              <a:t>Mergesort – Analysis of Merge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9" y="2022373"/>
            <a:ext cx="8251121" cy="223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670448" y="1200151"/>
            <a:ext cx="58496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 dirty="0"/>
              <a:t>A worst-case instance of the merge step in </a:t>
            </a:r>
            <a:r>
              <a:rPr lang="en-US" altLang="en-US" sz="1800" i="1" dirty="0" err="1">
                <a:latin typeface="Courier10 Bd BT" charset="0"/>
              </a:rPr>
              <a:t>mergesort</a:t>
            </a:r>
            <a:endParaRPr lang="en-US" altLang="en-US" sz="1800" i="1" dirty="0">
              <a:latin typeface="Courier10 Bd BT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321EE-E84F-4771-B650-C23080D1F7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en-US" sz="1800" dirty="0"/>
              <a:t>Merging two sorted arrays of size </a:t>
            </a:r>
            <a:r>
              <a:rPr lang="en-US" altLang="en-US" sz="1800" b="1" i="1" dirty="0"/>
              <a:t>k</a:t>
            </a:r>
          </a:p>
          <a:p>
            <a:pPr marL="76200" indent="0" eaLnBrk="1" hangingPunct="1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sz="1800" dirty="0"/>
          </a:p>
          <a:p>
            <a:pPr marL="76200" indent="0" eaLnBrk="1" hangingPunct="1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sz="1800" dirty="0"/>
          </a:p>
          <a:p>
            <a:pPr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b="1" i="1" dirty="0"/>
              <a:t>Best-case:		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600" dirty="0"/>
              <a:t>All the elements in the first array are smaller (or larger) than all the elements in the second array.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600" dirty="0"/>
              <a:t>The number of moves: 2k + 2k		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600" dirty="0"/>
              <a:t>The number of key comparisons: k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b="1" i="1" dirty="0"/>
              <a:t>Worst-case: 	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600" dirty="0"/>
              <a:t>The number of moves: 2k + 2k	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600" dirty="0"/>
              <a:t>The number of key comparisons:  2k-1</a:t>
            </a:r>
          </a:p>
          <a:p>
            <a:pPr eaLnBrk="1" hangingPunct="1"/>
            <a:endParaRPr lang="en-US" alt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Analysis of Merge (cont.)</a:t>
            </a:r>
            <a:endParaRPr lang="en-US" dirty="0">
              <a:effectLst/>
            </a:endParaRPr>
          </a:p>
        </p:txBody>
      </p:sp>
      <p:graphicFrame>
        <p:nvGraphicFramePr>
          <p:cNvPr id="70660" name="Group 4"/>
          <p:cNvGraphicFramePr>
            <a:graphicFrameLocks noGrp="1"/>
          </p:cNvGraphicFramePr>
          <p:nvPr/>
        </p:nvGraphicFramePr>
        <p:xfrm>
          <a:off x="4836320" y="1269615"/>
          <a:ext cx="1054894" cy="388536"/>
        </p:xfrm>
        <a:graphic>
          <a:graphicData uri="http://schemas.openxmlformats.org/drawingml/2006/table">
            <a:tbl>
              <a:tblPr/>
              <a:tblGrid>
                <a:gridCol w="264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48" marB="342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......</a:t>
                      </a:r>
                    </a:p>
                  </a:txBody>
                  <a:tcPr marL="68580" marR="68580" marT="34248" marB="342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48" marB="342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670" name="Group 14"/>
          <p:cNvGraphicFramePr>
            <a:graphicFrameLocks noGrp="1"/>
          </p:cNvGraphicFramePr>
          <p:nvPr/>
        </p:nvGraphicFramePr>
        <p:xfrm>
          <a:off x="6207920" y="1269615"/>
          <a:ext cx="1054894" cy="388536"/>
        </p:xfrm>
        <a:graphic>
          <a:graphicData uri="http://schemas.openxmlformats.org/drawingml/2006/table">
            <a:tbl>
              <a:tblPr/>
              <a:tblGrid>
                <a:gridCol w="264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48" marB="342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......</a:t>
                      </a:r>
                    </a:p>
                  </a:txBody>
                  <a:tcPr marL="68580" marR="68580" marT="34248" marB="342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48" marB="342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680" name="Group 24"/>
          <p:cNvGraphicFramePr>
            <a:graphicFrameLocks noGrp="1"/>
          </p:cNvGraphicFramePr>
          <p:nvPr/>
        </p:nvGraphicFramePr>
        <p:xfrm>
          <a:off x="5468542" y="1955415"/>
          <a:ext cx="1054894" cy="388536"/>
        </p:xfrm>
        <a:graphic>
          <a:graphicData uri="http://schemas.openxmlformats.org/drawingml/2006/table">
            <a:tbl>
              <a:tblPr/>
              <a:tblGrid>
                <a:gridCol w="264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48" marB="342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......</a:t>
                      </a:r>
                    </a:p>
                  </a:txBody>
                  <a:tcPr marL="68580" marR="68580" marT="34248" marB="342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48" marB="342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827" name="Text Box 34"/>
          <p:cNvSpPr txBox="1">
            <a:spLocks noChangeArrowheads="1"/>
          </p:cNvSpPr>
          <p:nvPr/>
        </p:nvSpPr>
        <p:spPr bwMode="auto">
          <a:xfrm>
            <a:off x="4888707" y="1041016"/>
            <a:ext cx="97013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050">
                <a:latin typeface="Times New Roman" pitchFamily="18" charset="0"/>
              </a:rPr>
              <a:t>0                k-1</a:t>
            </a:r>
          </a:p>
        </p:txBody>
      </p:sp>
      <p:sp>
        <p:nvSpPr>
          <p:cNvPr id="33828" name="Text Box 35"/>
          <p:cNvSpPr txBox="1">
            <a:spLocks noChangeArrowheads="1"/>
          </p:cNvSpPr>
          <p:nvPr/>
        </p:nvSpPr>
        <p:spPr bwMode="auto">
          <a:xfrm>
            <a:off x="6207919" y="1041016"/>
            <a:ext cx="97013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050">
                <a:latin typeface="Times New Roman" pitchFamily="18" charset="0"/>
              </a:rPr>
              <a:t>0                k-1</a:t>
            </a:r>
          </a:p>
        </p:txBody>
      </p:sp>
      <p:sp>
        <p:nvSpPr>
          <p:cNvPr id="33829" name="Text Box 36"/>
          <p:cNvSpPr txBox="1">
            <a:spLocks noChangeArrowheads="1"/>
          </p:cNvSpPr>
          <p:nvPr/>
        </p:nvSpPr>
        <p:spPr bwMode="auto">
          <a:xfrm>
            <a:off x="5468542" y="1726816"/>
            <a:ext cx="107112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050">
                <a:latin typeface="Times New Roman" pitchFamily="18" charset="0"/>
              </a:rPr>
              <a:t>0                 2k-1</a:t>
            </a:r>
          </a:p>
        </p:txBody>
      </p:sp>
      <p:sp>
        <p:nvSpPr>
          <p:cNvPr id="33830" name="Line 37"/>
          <p:cNvSpPr>
            <a:spLocks noChangeShapeType="1"/>
          </p:cNvSpPr>
          <p:nvPr/>
        </p:nvSpPr>
        <p:spPr bwMode="auto">
          <a:xfrm>
            <a:off x="5416154" y="1555365"/>
            <a:ext cx="475059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33831" name="Line 38"/>
          <p:cNvSpPr>
            <a:spLocks noChangeShapeType="1"/>
          </p:cNvSpPr>
          <p:nvPr/>
        </p:nvSpPr>
        <p:spPr bwMode="auto">
          <a:xfrm flipH="1">
            <a:off x="6049566" y="1555365"/>
            <a:ext cx="632222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91CE4-458D-4521-AD65-2B11016E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5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ffectLst/>
              </a:rPr>
              <a:t>Mergesort - Analysis</a:t>
            </a:r>
          </a:p>
        </p:txBody>
      </p:sp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657350"/>
            <a:ext cx="5750719" cy="226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564481" y="1085850"/>
            <a:ext cx="58881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500" dirty="0">
                <a:latin typeface="+mn-lt"/>
              </a:rPr>
              <a:t>Levels of recursive calls to </a:t>
            </a:r>
            <a:r>
              <a:rPr lang="en-US" altLang="en-US" sz="1500" i="1" dirty="0" err="1">
                <a:latin typeface="+mn-lt"/>
              </a:rPr>
              <a:t>mergesort</a:t>
            </a:r>
            <a:r>
              <a:rPr lang="en-US" altLang="en-US" sz="1500" dirty="0">
                <a:latin typeface="+mn-lt"/>
              </a:rPr>
              <a:t>, given an array of eight items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715F5-A6B2-4E58-921A-FEBF3A64344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FB2F6-D32A-469B-B0AF-87FE8722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2DB3E2-F9EA-4100-A4D0-C8131DDD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Merge Sort Analysis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4D0F40-9FEC-4C06-9523-16AB8C4BF153}"/>
              </a:ext>
            </a:extLst>
          </p:cNvPr>
          <p:cNvGrpSpPr/>
          <p:nvPr/>
        </p:nvGrpSpPr>
        <p:grpSpPr>
          <a:xfrm>
            <a:off x="1941604" y="942230"/>
            <a:ext cx="5067471" cy="2234263"/>
            <a:chOff x="1321398" y="942230"/>
            <a:chExt cx="6801473" cy="2234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EA700D-AB09-437A-9C81-51D44F393515}"/>
                </a:ext>
              </a:extLst>
            </p:cNvPr>
            <p:cNvSpPr txBox="1"/>
            <p:nvPr/>
          </p:nvSpPr>
          <p:spPr>
            <a:xfrm>
              <a:off x="4244828" y="942230"/>
              <a:ext cx="767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389BB0-7383-400E-B908-B0B14FF1A128}"/>
                </a:ext>
              </a:extLst>
            </p:cNvPr>
            <p:cNvSpPr txBox="1"/>
            <p:nvPr/>
          </p:nvSpPr>
          <p:spPr>
            <a:xfrm>
              <a:off x="2278205" y="1873858"/>
              <a:ext cx="1007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n/2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C2A810-5255-480A-9D5D-2E6EAFF91C04}"/>
                </a:ext>
              </a:extLst>
            </p:cNvPr>
            <p:cNvSpPr txBox="1"/>
            <p:nvPr/>
          </p:nvSpPr>
          <p:spPr>
            <a:xfrm>
              <a:off x="6118684" y="1873858"/>
              <a:ext cx="1007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n/2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28B2E1-1132-4D9E-BB78-B2B448EDAC7D}"/>
                </a:ext>
              </a:extLst>
            </p:cNvPr>
            <p:cNvSpPr txBox="1"/>
            <p:nvPr/>
          </p:nvSpPr>
          <p:spPr>
            <a:xfrm>
              <a:off x="1321398" y="2776383"/>
              <a:ext cx="1007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n/4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B5B8F-6D4B-46B7-9CFE-89DE431D97BA}"/>
                </a:ext>
              </a:extLst>
            </p:cNvPr>
            <p:cNvSpPr txBox="1"/>
            <p:nvPr/>
          </p:nvSpPr>
          <p:spPr>
            <a:xfrm>
              <a:off x="3314398" y="2776383"/>
              <a:ext cx="1007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n/4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8095-18AF-4084-9C72-C507D44ED00E}"/>
                </a:ext>
              </a:extLst>
            </p:cNvPr>
            <p:cNvSpPr txBox="1"/>
            <p:nvPr/>
          </p:nvSpPr>
          <p:spPr>
            <a:xfrm>
              <a:off x="5122852" y="2776383"/>
              <a:ext cx="1007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n/4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2426B8-90A6-4FDC-B553-047FA605275F}"/>
                </a:ext>
              </a:extLst>
            </p:cNvPr>
            <p:cNvSpPr txBox="1"/>
            <p:nvPr/>
          </p:nvSpPr>
          <p:spPr>
            <a:xfrm>
              <a:off x="7115852" y="2776383"/>
              <a:ext cx="1007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tx2"/>
                  </a:solidFill>
                </a:rPr>
                <a:t>C(</a:t>
              </a:r>
              <a:r>
                <a:rPr lang="en-AU" sz="2000" i="1" dirty="0">
                  <a:solidFill>
                    <a:schemeClr val="tx2"/>
                  </a:solidFill>
                </a:rPr>
                <a:t>n/4</a:t>
              </a:r>
              <a:r>
                <a:rPr lang="en-AU" sz="2000" dirty="0">
                  <a:solidFill>
                    <a:schemeClr val="tx2"/>
                  </a:solidFill>
                </a:rPr>
                <a:t>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BDC0BE-BC70-47AD-AD99-9A7EB659C96D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2781715" y="1342340"/>
              <a:ext cx="1846868" cy="531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E1B45-AF6E-445F-9A5D-54D22F094590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H="1" flipV="1">
              <a:off x="4628582" y="1342340"/>
              <a:ext cx="1993611" cy="531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468010-0438-4B50-B073-142AE4899559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flipV="1">
              <a:off x="1824908" y="2273968"/>
              <a:ext cx="956807" cy="502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2E5755D-1CB9-4844-9EF8-C6B1A91F1B87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2781715" y="2273968"/>
              <a:ext cx="1036193" cy="502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F45004-2913-4E79-98E1-58E51A3A7E68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5626362" y="2273968"/>
              <a:ext cx="995832" cy="502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8439BBD-B17A-426B-846C-EABB9117308F}"/>
                </a:ext>
              </a:extLst>
            </p:cNvPr>
            <p:cNvCxnSpPr>
              <a:cxnSpLocks/>
              <a:stCxn id="12" idx="0"/>
              <a:endCxn id="6" idx="2"/>
            </p:cNvCxnSpPr>
            <p:nvPr/>
          </p:nvCxnSpPr>
          <p:spPr>
            <a:xfrm flipH="1" flipV="1">
              <a:off x="6622194" y="2273968"/>
              <a:ext cx="997169" cy="502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656D413-F4B3-4721-8EF2-74B34545971B}"/>
              </a:ext>
            </a:extLst>
          </p:cNvPr>
          <p:cNvSpPr txBox="1"/>
          <p:nvPr/>
        </p:nvSpPr>
        <p:spPr>
          <a:xfrm>
            <a:off x="340129" y="942230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>
                <a:solidFill>
                  <a:schemeClr val="tx2"/>
                </a:solidFill>
              </a:rPr>
              <a:t>n = 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215858-4545-49AA-BEED-1BD82B4FEDC1}"/>
              </a:ext>
            </a:extLst>
          </p:cNvPr>
          <p:cNvSpPr txBox="1"/>
          <p:nvPr/>
        </p:nvSpPr>
        <p:spPr>
          <a:xfrm>
            <a:off x="340129" y="1873858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>
                <a:solidFill>
                  <a:schemeClr val="tx2"/>
                </a:solidFill>
              </a:rPr>
              <a:t>2(n/2) = 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896DA3-A49E-44E7-870D-62459D2A75F8}"/>
              </a:ext>
            </a:extLst>
          </p:cNvPr>
          <p:cNvSpPr txBox="1"/>
          <p:nvPr/>
        </p:nvSpPr>
        <p:spPr>
          <a:xfrm>
            <a:off x="334970" y="2776383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>
                <a:solidFill>
                  <a:schemeClr val="tx2"/>
                </a:solidFill>
              </a:rPr>
              <a:t>4(n/4) =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828C6-E9C2-462E-A6B1-0EB4450F356E}"/>
              </a:ext>
            </a:extLst>
          </p:cNvPr>
          <p:cNvSpPr txBox="1"/>
          <p:nvPr/>
        </p:nvSpPr>
        <p:spPr>
          <a:xfrm>
            <a:off x="525726" y="3536837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C00000"/>
                </a:solidFill>
              </a:rPr>
              <a:t>Θ(</a:t>
            </a:r>
            <a:r>
              <a:rPr lang="en-AU" sz="2800" i="1" dirty="0">
                <a:solidFill>
                  <a:srgbClr val="C00000"/>
                </a:solidFill>
              </a:rPr>
              <a:t>n</a:t>
            </a:r>
            <a:r>
              <a:rPr lang="en-AU" sz="28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BE48E6-B78F-4C0D-9068-99E7B91741A7}"/>
              </a:ext>
            </a:extLst>
          </p:cNvPr>
          <p:cNvSpPr txBox="1"/>
          <p:nvPr/>
        </p:nvSpPr>
        <p:spPr>
          <a:xfrm>
            <a:off x="7424232" y="1829006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>
                <a:solidFill>
                  <a:srgbClr val="C00000"/>
                </a:solidFill>
              </a:rPr>
              <a:t>h</a:t>
            </a:r>
            <a:r>
              <a:rPr lang="en-AU" sz="2000" dirty="0">
                <a:solidFill>
                  <a:srgbClr val="C00000"/>
                </a:solidFill>
              </a:rPr>
              <a:t> = 1 + </a:t>
            </a:r>
            <a:r>
              <a:rPr lang="en-AU" sz="2000" dirty="0" err="1">
                <a:solidFill>
                  <a:srgbClr val="C00000"/>
                </a:solidFill>
              </a:rPr>
              <a:t>log</a:t>
            </a:r>
            <a:r>
              <a:rPr lang="en-AU" sz="2000" i="1" dirty="0" err="1">
                <a:solidFill>
                  <a:srgbClr val="C00000"/>
                </a:solidFill>
              </a:rPr>
              <a:t>n</a:t>
            </a:r>
            <a:endParaRPr lang="en-AU" sz="2000" i="1" dirty="0">
              <a:solidFill>
                <a:srgbClr val="C0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6F690F-376F-4193-BB6F-E3F4B8A8E877}"/>
              </a:ext>
            </a:extLst>
          </p:cNvPr>
          <p:cNvCxnSpPr>
            <a:cxnSpLocks/>
          </p:cNvCxnSpPr>
          <p:nvPr/>
        </p:nvCxnSpPr>
        <p:spPr>
          <a:xfrm>
            <a:off x="7402544" y="1013791"/>
            <a:ext cx="0" cy="2019632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16F599-8307-4326-BA15-9E7F0CC26AAB}"/>
              </a:ext>
            </a:extLst>
          </p:cNvPr>
          <p:cNvSpPr txBox="1"/>
          <p:nvPr/>
        </p:nvSpPr>
        <p:spPr>
          <a:xfrm>
            <a:off x="4300130" y="30775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662555-ED42-4122-BD16-327019651B65}"/>
              </a:ext>
            </a:extLst>
          </p:cNvPr>
          <p:cNvSpPr txBox="1"/>
          <p:nvPr/>
        </p:nvSpPr>
        <p:spPr>
          <a:xfrm>
            <a:off x="706063" y="30775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898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Merge sort is extremely efficient algorithm with respect to time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000" dirty="0"/>
              <a:t>Both worst case and average cases are </a:t>
            </a:r>
            <a:r>
              <a:rPr lang="en-US" altLang="en-US" sz="2000" dirty="0">
                <a:sym typeface="Wingdings" pitchFamily="2" charset="2"/>
              </a:rPr>
              <a:t>O (</a:t>
            </a:r>
            <a:r>
              <a:rPr lang="en-US" altLang="en-US" sz="2000" dirty="0"/>
              <a:t>n * log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n 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But, merge sort requires an extra array whose size equals to the size of the original array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If we use a linked list, we do not need an extra array 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000" dirty="0"/>
              <a:t>But, we need space for the links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000" dirty="0"/>
              <a:t>And, it will be difficult to divide the list into half ( O(n) )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Mergesort – Analysis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C162C-7A7D-4252-A763-D7EC753E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426113-A56B-4109-AB73-E2271AEE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/>
              <a:t>Given two sorted subarrays B and C, we want to merge them together to form a sorted array 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Consider first element of each subarray, i.e., B[0] and C[0].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Compare them. </a:t>
            </a:r>
            <a:r>
              <a:rPr lang="en-AU" dirty="0">
                <a:solidFill>
                  <a:srgbClr val="C00000"/>
                </a:solidFill>
              </a:rPr>
              <a:t>Copy the smaller one to A[0]</a:t>
            </a:r>
            <a:r>
              <a:rPr lang="en-AU" dirty="0"/>
              <a:t>, and </a:t>
            </a:r>
            <a:r>
              <a:rPr lang="en-AU" dirty="0">
                <a:solidFill>
                  <a:srgbClr val="C00000"/>
                </a:solidFill>
              </a:rPr>
              <a:t>increment current pointer </a:t>
            </a:r>
            <a:r>
              <a:rPr lang="en-AU" dirty="0"/>
              <a:t>of subarrays that has smaller element </a:t>
            </a:r>
            <a:r>
              <a:rPr lang="en-AU" dirty="0">
                <a:solidFill>
                  <a:srgbClr val="C00000"/>
                </a:solidFill>
              </a:rPr>
              <a:t>and A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Repeat until one of subarrays is empty. Then copy the rest of the other subarray to A.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D1DF6C-A326-41CE-9F1D-3AD694B6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Merge() in Merge Sort</a:t>
            </a:r>
          </a:p>
        </p:txBody>
      </p:sp>
    </p:spTree>
    <p:extLst>
      <p:ext uri="{BB962C8B-B14F-4D97-AF65-F5344CB8AC3E}">
        <p14:creationId xmlns:p14="http://schemas.microsoft.com/office/powerpoint/2010/main" val="416619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D92516-ACBB-49C7-B8E3-3B90BF9C2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Guarantees </a:t>
            </a:r>
            <a:r>
              <a:rPr lang="en-AU" b="1" dirty="0">
                <a:solidFill>
                  <a:srgbClr val="C00000"/>
                </a:solidFill>
              </a:rPr>
              <a:t>O(</a:t>
            </a:r>
            <a:r>
              <a:rPr lang="en-AU" b="1" i="1" dirty="0">
                <a:solidFill>
                  <a:srgbClr val="C00000"/>
                </a:solidFill>
              </a:rPr>
              <a:t>n*</a:t>
            </a:r>
            <a:r>
              <a:rPr lang="en-AU" b="1" dirty="0" err="1">
                <a:solidFill>
                  <a:srgbClr val="C00000"/>
                </a:solidFill>
              </a:rPr>
              <a:t>log</a:t>
            </a:r>
            <a:r>
              <a:rPr lang="en-AU" b="1" i="1" dirty="0" err="1">
                <a:solidFill>
                  <a:srgbClr val="C00000"/>
                </a:solidFill>
              </a:rPr>
              <a:t>n</a:t>
            </a:r>
            <a:r>
              <a:rPr lang="en-AU" b="1" dirty="0">
                <a:solidFill>
                  <a:srgbClr val="C00000"/>
                </a:solidFill>
              </a:rPr>
              <a:t>) </a:t>
            </a:r>
            <a:r>
              <a:rPr lang="en-AU" dirty="0"/>
              <a:t>time complexity, regardless of the original distribution of data – this sorting method is </a:t>
            </a:r>
            <a:r>
              <a:rPr lang="en-AU" b="1" dirty="0">
                <a:solidFill>
                  <a:srgbClr val="C00000"/>
                </a:solidFill>
              </a:rPr>
              <a:t>insensitive</a:t>
            </a:r>
            <a:r>
              <a:rPr lang="en-AU" dirty="0"/>
              <a:t> to the data input.</a:t>
            </a:r>
          </a:p>
          <a:p>
            <a:pPr>
              <a:lnSpc>
                <a:spcPct val="100000"/>
              </a:lnSpc>
            </a:pPr>
            <a:r>
              <a:rPr lang="en-AU" dirty="0"/>
              <a:t>The main drawback in this method is the </a:t>
            </a:r>
            <a:r>
              <a:rPr lang="en-AU" b="1" dirty="0">
                <a:solidFill>
                  <a:srgbClr val="C00000"/>
                </a:solidFill>
              </a:rPr>
              <a:t>extra space </a:t>
            </a:r>
            <a:r>
              <a:rPr lang="en-AU" dirty="0"/>
              <a:t>required for merging two partitions/sub-arrays, e.g., B and C from pseudo-code.</a:t>
            </a:r>
          </a:p>
          <a:p>
            <a:pPr>
              <a:lnSpc>
                <a:spcPct val="100000"/>
              </a:lnSpc>
            </a:pPr>
            <a:r>
              <a:rPr lang="en-AU" dirty="0"/>
              <a:t>Merge sort is a </a:t>
            </a:r>
            <a:r>
              <a:rPr lang="en-AU" b="1" dirty="0">
                <a:solidFill>
                  <a:srgbClr val="C00000"/>
                </a:solidFill>
              </a:rPr>
              <a:t>stable</a:t>
            </a:r>
            <a:r>
              <a:rPr lang="en-AU" dirty="0"/>
              <a:t> sorting method.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C95-F4CD-405B-992B-A2524D72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pc="20" dirty="0"/>
              <a:t>Comments </a:t>
            </a:r>
            <a:r>
              <a:rPr lang="en-AU" spc="15" dirty="0"/>
              <a:t>on Merge</a:t>
            </a:r>
            <a:r>
              <a:rPr lang="en-AU" spc="-65" dirty="0"/>
              <a:t> </a:t>
            </a:r>
            <a:r>
              <a:rPr lang="en-AU" spc="25" dirty="0"/>
              <a:t>Sort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782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02489" y="1682793"/>
            <a:ext cx="6600061" cy="1145165"/>
          </a:xfrm>
        </p:spPr>
        <p:txBody>
          <a:bodyPr>
            <a:normAutofit/>
          </a:bodyPr>
          <a:lstStyle/>
          <a:p>
            <a:pPr defTabSz="685800" fontAlgn="base">
              <a:spcAft>
                <a:spcPct val="0"/>
              </a:spcAft>
              <a:defRPr/>
            </a:pPr>
            <a:r>
              <a:rPr lang="en-GB" dirty="0"/>
              <a:t>2c. Quick Sort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549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8D8152-5837-4EF2-A2D3-341E9E96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b="1" dirty="0"/>
              <a:t>Motivation:</a:t>
            </a:r>
          </a:p>
          <a:p>
            <a:pPr>
              <a:lnSpc>
                <a:spcPct val="100000"/>
              </a:lnSpc>
            </a:pPr>
            <a:r>
              <a:rPr lang="en-AU" dirty="0"/>
              <a:t>Merge sort has </a:t>
            </a:r>
            <a:r>
              <a:rPr lang="en-AU" dirty="0">
                <a:solidFill>
                  <a:srgbClr val="C00000"/>
                </a:solidFill>
              </a:rPr>
              <a:t>consistent behaviour </a:t>
            </a:r>
            <a:r>
              <a:rPr lang="en-AU" dirty="0"/>
              <a:t>for all inputs – what if we seek an algorithm that is </a:t>
            </a:r>
            <a:r>
              <a:rPr lang="en-AU" dirty="0">
                <a:solidFill>
                  <a:srgbClr val="C00000"/>
                </a:solidFill>
              </a:rPr>
              <a:t>fast for the average case</a:t>
            </a:r>
            <a:r>
              <a:rPr lang="en-AU" dirty="0"/>
              <a:t>?</a:t>
            </a:r>
          </a:p>
          <a:p>
            <a:pPr>
              <a:lnSpc>
                <a:spcPct val="100000"/>
              </a:lnSpc>
            </a:pPr>
            <a:r>
              <a:rPr lang="en-AU" dirty="0"/>
              <a:t>Quick sort is such a sorting algorithm, often the best practical choice in terms of efficiency because of its </a:t>
            </a:r>
            <a:r>
              <a:rPr lang="en-AU" dirty="0">
                <a:solidFill>
                  <a:srgbClr val="C00000"/>
                </a:solidFill>
              </a:rPr>
              <a:t>good performance on the average case</a:t>
            </a:r>
            <a:r>
              <a:rPr lang="en-AU" dirty="0"/>
              <a:t>.</a:t>
            </a:r>
          </a:p>
          <a:p>
            <a:pPr>
              <a:lnSpc>
                <a:spcPct val="100000"/>
              </a:lnSpc>
            </a:pPr>
            <a:r>
              <a:rPr lang="en-AU" dirty="0"/>
              <a:t>Quick sort is a divide and conquer algorithm.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D531A-F1AC-4A35-8BFB-BC1D4547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217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08BA31-A853-4748-9F0F-8F078A12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Select an element from the array for which, </a:t>
            </a:r>
            <a:r>
              <a:rPr lang="en-AU" b="1" i="1" dirty="0">
                <a:solidFill>
                  <a:srgbClr val="C00000"/>
                </a:solidFill>
              </a:rPr>
              <a:t>we hope</a:t>
            </a:r>
            <a:r>
              <a:rPr lang="en-AU" dirty="0"/>
              <a:t>, about half the elements will come before and half after in a sorted array. Call this element the </a:t>
            </a:r>
            <a:r>
              <a:rPr lang="en-AU" b="1" dirty="0">
                <a:solidFill>
                  <a:srgbClr val="C00000"/>
                </a:solidFill>
              </a:rPr>
              <a:t>pivot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b="1" dirty="0">
                <a:solidFill>
                  <a:srgbClr val="C00000"/>
                </a:solidFill>
              </a:rPr>
              <a:t>Partition the array</a:t>
            </a:r>
            <a:r>
              <a:rPr lang="en-AU" b="1" dirty="0"/>
              <a:t> </a:t>
            </a:r>
            <a:r>
              <a:rPr lang="en-AU" dirty="0"/>
              <a:t>so that all elements with a value less than the pivot are in one subarray, and larger elements come in the other subarray.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b="1" dirty="0">
                <a:solidFill>
                  <a:srgbClr val="C00000"/>
                </a:solidFill>
              </a:rPr>
              <a:t>Swap pivot </a:t>
            </a:r>
            <a:r>
              <a:rPr lang="en-AU" dirty="0"/>
              <a:t>into position of array that is between the partitions.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9DB19-315F-443F-913F-DE63D7AD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– Idea</a:t>
            </a:r>
          </a:p>
        </p:txBody>
      </p:sp>
    </p:spTree>
    <p:extLst>
      <p:ext uri="{BB962C8B-B14F-4D97-AF65-F5344CB8AC3E}">
        <p14:creationId xmlns:p14="http://schemas.microsoft.com/office/powerpoint/2010/main" val="10248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507506"/>
            <a:ext cx="6737684" cy="1421162"/>
          </a:xfrm>
        </p:spPr>
        <p:txBody>
          <a:bodyPr/>
          <a:lstStyle/>
          <a:p>
            <a:r>
              <a:rPr lang="en-US" dirty="0"/>
              <a:t>1. Overview</a:t>
            </a:r>
          </a:p>
        </p:txBody>
      </p:sp>
    </p:spTree>
    <p:extLst>
      <p:ext uri="{BB962C8B-B14F-4D97-AF65-F5344CB8AC3E}">
        <p14:creationId xmlns:p14="http://schemas.microsoft.com/office/powerpoint/2010/main" val="346069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08BA31-A853-4748-9F0F-8F078A12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AU" dirty="0"/>
              <a:t>Recursively apply the same procedure on the two subarrays separately.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AU" dirty="0"/>
              <a:t>Terminate when only subarrays are of one element.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AU" dirty="0"/>
              <a:t>When terminate, because we do things in-place, the resulting array is sorted.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9DB19-315F-443F-913F-DE63D7AD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– Idea</a:t>
            </a:r>
          </a:p>
        </p:txBody>
      </p:sp>
    </p:spTree>
    <p:extLst>
      <p:ext uri="{BB962C8B-B14F-4D97-AF65-F5344CB8AC3E}">
        <p14:creationId xmlns:p14="http://schemas.microsoft.com/office/powerpoint/2010/main" val="335238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90F84B-A79A-4309-AACC-E0CC60C3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– Idea 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EA2F3AC-150B-44DD-8B28-9DD291603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3" y="903288"/>
            <a:ext cx="7303181" cy="3794125"/>
          </a:xfrm>
        </p:spPr>
      </p:pic>
    </p:spTree>
    <p:extLst>
      <p:ext uri="{BB962C8B-B14F-4D97-AF65-F5344CB8AC3E}">
        <p14:creationId xmlns:p14="http://schemas.microsoft.com/office/powerpoint/2010/main" val="3658961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0FEC2-16D4-4D2F-9B7E-8E7EC2B3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How to efficiently partition the elements less than pivot on one side, greater than partition on the other?</a:t>
            </a:r>
          </a:p>
          <a:p>
            <a:pPr>
              <a:lnSpc>
                <a:spcPct val="100000"/>
              </a:lnSpc>
            </a:pPr>
            <a:r>
              <a:rPr lang="en-AU" dirty="0"/>
              <a:t>We basically </a:t>
            </a:r>
            <a:r>
              <a:rPr lang="en-AU" dirty="0">
                <a:solidFill>
                  <a:srgbClr val="C00000"/>
                </a:solidFill>
              </a:rPr>
              <a:t>run two linear scans </a:t>
            </a:r>
            <a:r>
              <a:rPr lang="en-AU" dirty="0"/>
              <a:t>from the front and back of the array, and </a:t>
            </a:r>
            <a:r>
              <a:rPr lang="en-AU" dirty="0">
                <a:solidFill>
                  <a:srgbClr val="C00000"/>
                </a:solidFill>
              </a:rPr>
              <a:t>swap elements </a:t>
            </a:r>
            <a:r>
              <a:rPr lang="en-AU" dirty="0"/>
              <a:t>that are out of place (i.e., will be on the wrong side of the eventual place of pivot)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BBEE4-9321-4F66-A322-AC33ECA9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Quick Sort (Hoare partition scheme)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76E7EC1-CD52-4C8B-888D-32AD3E06C43C}"/>
              </a:ext>
            </a:extLst>
          </p:cNvPr>
          <p:cNvSpPr/>
          <p:nvPr/>
        </p:nvSpPr>
        <p:spPr>
          <a:xfrm>
            <a:off x="1795013" y="3200274"/>
            <a:ext cx="5553974" cy="1346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BC0BF-339A-42C4-91D2-BF31176DD120}"/>
              </a:ext>
            </a:extLst>
          </p:cNvPr>
          <p:cNvSpPr txBox="1"/>
          <p:nvPr/>
        </p:nvSpPr>
        <p:spPr>
          <a:xfrm>
            <a:off x="4572000" y="3873482"/>
            <a:ext cx="305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C00000"/>
                </a:solidFill>
              </a:rPr>
              <a:t>red = small / left side</a:t>
            </a:r>
            <a:r>
              <a:rPr lang="en-AU" sz="2000" dirty="0"/>
              <a:t> </a:t>
            </a:r>
          </a:p>
          <a:p>
            <a:r>
              <a:rPr lang="en-AU" sz="2000" dirty="0">
                <a:solidFill>
                  <a:srgbClr val="0070C0"/>
                </a:solidFill>
              </a:rPr>
              <a:t>blue = large / right side</a:t>
            </a:r>
          </a:p>
        </p:txBody>
      </p:sp>
    </p:spTree>
    <p:extLst>
      <p:ext uri="{BB962C8B-B14F-4D97-AF65-F5344CB8AC3E}">
        <p14:creationId xmlns:p14="http://schemas.microsoft.com/office/powerpoint/2010/main" val="337331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022EBA-2F68-4091-AAE5-3B6FA32B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72DDF-9FBC-4EF3-94A6-B81BA7C2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AU" spc="10" dirty="0">
                <a:solidFill>
                  <a:srgbClr val="FFFFFF"/>
                </a:solidFill>
              </a:rPr>
              <a:t>Quick </a:t>
            </a:r>
            <a:r>
              <a:rPr lang="en-AU" spc="25" dirty="0">
                <a:solidFill>
                  <a:srgbClr val="FFFFFF"/>
                </a:solidFill>
              </a:rPr>
              <a:t>Sort </a:t>
            </a:r>
            <a:r>
              <a:rPr lang="en-AU" spc="15" dirty="0">
                <a:solidFill>
                  <a:srgbClr val="FFFFFF"/>
                </a:solidFill>
              </a:rPr>
              <a:t>(Hoare partition</a:t>
            </a:r>
            <a:r>
              <a:rPr lang="en-AU" spc="-25" dirty="0">
                <a:solidFill>
                  <a:srgbClr val="FFFFFF"/>
                </a:solidFill>
              </a:rPr>
              <a:t> </a:t>
            </a:r>
            <a:r>
              <a:rPr lang="en-AU" spc="15" dirty="0">
                <a:solidFill>
                  <a:srgbClr val="FFFFFF"/>
                </a:solidFill>
              </a:rPr>
              <a:t>scheme)</a:t>
            </a:r>
            <a:endParaRPr lang="en-A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C5D27E1-3C8A-41B5-AB2A-C33DE83D7C7F}"/>
              </a:ext>
            </a:extLst>
          </p:cNvPr>
          <p:cNvSpPr/>
          <p:nvPr/>
        </p:nvSpPr>
        <p:spPr>
          <a:xfrm>
            <a:off x="364128" y="1068789"/>
            <a:ext cx="4052210" cy="98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FB4F758-7B0B-4247-ACB7-9D79D9836749}"/>
              </a:ext>
            </a:extLst>
          </p:cNvPr>
          <p:cNvSpPr/>
          <p:nvPr/>
        </p:nvSpPr>
        <p:spPr>
          <a:xfrm>
            <a:off x="364128" y="2279537"/>
            <a:ext cx="4052212" cy="1040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0D5D1A8-58DB-4515-A9DE-E797D93F265D}"/>
              </a:ext>
            </a:extLst>
          </p:cNvPr>
          <p:cNvSpPr/>
          <p:nvPr/>
        </p:nvSpPr>
        <p:spPr>
          <a:xfrm>
            <a:off x="356902" y="3542859"/>
            <a:ext cx="4059436" cy="989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533E68F-1AFA-4981-9059-78FFD5892FA2}"/>
              </a:ext>
            </a:extLst>
          </p:cNvPr>
          <p:cNvSpPr/>
          <p:nvPr/>
        </p:nvSpPr>
        <p:spPr>
          <a:xfrm>
            <a:off x="4640604" y="1068789"/>
            <a:ext cx="4059436" cy="989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21A95D6-7A1A-49EB-BC70-33F6A6C55DA2}"/>
              </a:ext>
            </a:extLst>
          </p:cNvPr>
          <p:cNvSpPr/>
          <p:nvPr/>
        </p:nvSpPr>
        <p:spPr>
          <a:xfrm>
            <a:off x="4640604" y="2279537"/>
            <a:ext cx="4059437" cy="167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6E8E12-EAF5-46AC-83BE-CDFB6AEC145E}"/>
              </a:ext>
            </a:extLst>
          </p:cNvPr>
          <p:cNvSpPr/>
          <p:nvPr/>
        </p:nvSpPr>
        <p:spPr>
          <a:xfrm>
            <a:off x="6381094" y="4008778"/>
            <a:ext cx="2514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red = small / left side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rgbClr val="0070C0"/>
                </a:solidFill>
              </a:rPr>
              <a:t>blue = large / right side</a:t>
            </a:r>
          </a:p>
        </p:txBody>
      </p:sp>
    </p:spTree>
    <p:extLst>
      <p:ext uri="{BB962C8B-B14F-4D97-AF65-F5344CB8AC3E}">
        <p14:creationId xmlns:p14="http://schemas.microsoft.com/office/powerpoint/2010/main" val="6479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2FDD2-124D-41ED-9BD0-3314FAB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  <a:solidFill>
            <a:srgbClr val="FFFFFF"/>
          </a:solidFill>
        </p:spPr>
        <p:txBody>
          <a:bodyPr/>
          <a:lstStyle/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ED8E1-423B-41E3-A5BC-AD394873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D894F-EBEB-46F7-9616-3C990D47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4" y="930139"/>
            <a:ext cx="7848309" cy="37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2FDD2-124D-41ED-9BD0-3314FAB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  <a:solidFill>
            <a:srgbClr val="FFFFFF"/>
          </a:solidFill>
        </p:spPr>
        <p:txBody>
          <a:bodyPr/>
          <a:lstStyle/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ED8E1-423B-41E3-A5BC-AD394873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34591-7FC3-4FDD-9188-785BA1D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4" y="930427"/>
            <a:ext cx="6606775" cy="37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35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</a:t>
            </a:r>
            <a:r>
              <a:rPr lang="en-AU">
                <a:solidFill>
                  <a:srgbClr val="FF0000"/>
                </a:solidFill>
              </a:rPr>
              <a:t>                                                                 </a:t>
            </a:r>
            <a:r>
              <a:rPr lang="en-AU"/>
              <a:t> 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0490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</a:t>
            </a:r>
            <a:r>
              <a:rPr lang="en-AU">
                <a:solidFill>
                  <a:srgbClr val="FF0000"/>
                </a:solidFill>
              </a:rPr>
              <a:t>i                                                      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8259288" cy="902525"/>
          </a:xfrm>
        </p:spPr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519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i</a:t>
            </a:r>
            <a:r>
              <a:rPr lang="en-AU">
                <a:solidFill>
                  <a:srgbClr val="FF0000"/>
                </a:solidFill>
              </a:rPr>
              <a:t>                                                                 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j</a:t>
            </a: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8648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i</a:t>
            </a:r>
            <a:r>
              <a:rPr lang="en-AU">
                <a:solidFill>
                  <a:srgbClr val="FF0000"/>
                </a:solidFill>
              </a:rPr>
              <a:t>                                                          </a:t>
            </a:r>
            <a:r>
              <a:rPr lang="en-AU"/>
              <a:t> </a:t>
            </a:r>
            <a:r>
              <a:rPr lang="en-AU" dirty="0">
                <a:solidFill>
                  <a:srgbClr val="FF0000"/>
                </a:solidFill>
              </a:rPr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629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ED3C8-F8CD-4D2A-8009-372A9930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AU" b="1" dirty="0"/>
              <a:t>Strategy:</a:t>
            </a:r>
          </a:p>
          <a:p>
            <a:pPr marL="52705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400" dirty="0">
                <a:solidFill>
                  <a:schemeClr val="tx2"/>
                </a:solidFill>
              </a:rPr>
              <a:t>Divide the problem instance into smaller subproblems.</a:t>
            </a:r>
          </a:p>
          <a:p>
            <a:pPr marL="52705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400" dirty="0">
                <a:solidFill>
                  <a:schemeClr val="tx2"/>
                </a:solidFill>
              </a:rPr>
              <a:t>Solve each subproblem (</a:t>
            </a:r>
            <a:r>
              <a:rPr lang="en-AU" sz="2400" b="1" dirty="0">
                <a:solidFill>
                  <a:srgbClr val="C00000"/>
                </a:solidFill>
              </a:rPr>
              <a:t>recursively</a:t>
            </a:r>
            <a:r>
              <a:rPr lang="en-AU" sz="2400" dirty="0">
                <a:solidFill>
                  <a:schemeClr val="tx2"/>
                </a:solidFill>
              </a:rPr>
              <a:t>).</a:t>
            </a:r>
          </a:p>
          <a:p>
            <a:pPr marL="52705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400" dirty="0">
                <a:solidFill>
                  <a:schemeClr val="tx2"/>
                </a:solidFill>
              </a:rPr>
              <a:t>Combine smaller solutions to solve the original instance.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2787E4-4970-4E57-BE7D-A9076619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Divide and Conquer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24D3C5-C9CD-417C-88CF-89C5469EDF53}"/>
              </a:ext>
            </a:extLst>
          </p:cNvPr>
          <p:cNvSpPr/>
          <p:nvPr/>
        </p:nvSpPr>
        <p:spPr>
          <a:xfrm>
            <a:off x="4449817" y="10255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spcBef>
                <a:spcPts val="1200"/>
              </a:spcBef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552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i</a:t>
            </a:r>
            <a:r>
              <a:rPr lang="en-AU">
                <a:solidFill>
                  <a:srgbClr val="FF0000"/>
                </a:solidFill>
              </a:rPr>
              <a:t>                                                          </a:t>
            </a:r>
            <a:r>
              <a:rPr lang="en-AU"/>
              <a:t> </a:t>
            </a:r>
            <a:r>
              <a:rPr lang="en-AU" dirty="0"/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0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285126" y="2189408"/>
            <a:ext cx="45277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69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i</a:t>
            </a:r>
            <a:r>
              <a:rPr lang="en-AU">
                <a:solidFill>
                  <a:srgbClr val="FF0000"/>
                </a:solidFill>
              </a:rPr>
              <a:t>                                                          </a:t>
            </a:r>
            <a:r>
              <a:rPr lang="en-AU"/>
              <a:t> </a:t>
            </a:r>
            <a:r>
              <a:rPr lang="en-AU" dirty="0"/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285126" y="2189408"/>
            <a:ext cx="45277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007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</a:t>
            </a:r>
            <a:r>
              <a:rPr lang="en-AU">
                <a:solidFill>
                  <a:srgbClr val="FF0000"/>
                </a:solidFill>
              </a:rPr>
              <a:t>i                                                          </a:t>
            </a:r>
            <a:r>
              <a:rPr lang="en-AU"/>
              <a:t> </a:t>
            </a:r>
            <a:r>
              <a:rPr lang="en-AU" dirty="0"/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527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</a:t>
            </a:r>
            <a:r>
              <a:rPr lang="en-AU">
                <a:solidFill>
                  <a:srgbClr val="FF0000"/>
                </a:solidFill>
              </a:rPr>
              <a:t>i                                        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1092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</a:t>
            </a:r>
            <a:r>
              <a:rPr lang="en-AU">
                <a:solidFill>
                  <a:srgbClr val="FF0000"/>
                </a:solidFill>
              </a:rPr>
              <a:t>i                                  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032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i</a:t>
            </a:r>
            <a:r>
              <a:rPr lang="en-AU">
                <a:solidFill>
                  <a:srgbClr val="FF0000"/>
                </a:solidFill>
              </a:rPr>
              <a:t>                                             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j</a:t>
            </a: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078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i</a:t>
            </a:r>
            <a:r>
              <a:rPr lang="en-AU">
                <a:solidFill>
                  <a:srgbClr val="FF0000"/>
                </a:solidFill>
              </a:rPr>
              <a:t>                                      </a:t>
            </a:r>
            <a:r>
              <a:rPr lang="en-AU"/>
              <a:t> </a:t>
            </a:r>
            <a:r>
              <a:rPr lang="en-AU" dirty="0">
                <a:solidFill>
                  <a:srgbClr val="FF0000"/>
                </a:solidFill>
              </a:rPr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579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i</a:t>
            </a:r>
            <a:r>
              <a:rPr lang="en-AU">
                <a:solidFill>
                  <a:srgbClr val="FF0000"/>
                </a:solidFill>
              </a:rPr>
              <a:t>                               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j</a:t>
            </a: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053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i</a:t>
            </a:r>
            <a:r>
              <a:rPr lang="en-AU">
                <a:solidFill>
                  <a:srgbClr val="FF0000"/>
                </a:solidFill>
              </a:rPr>
              <a:t>                    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70856" y="2189408"/>
            <a:ext cx="204774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988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i</a:t>
            </a:r>
            <a:r>
              <a:rPr lang="en-AU">
                <a:solidFill>
                  <a:srgbClr val="FF0000"/>
                </a:solidFill>
              </a:rPr>
              <a:t>                    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Quick Sort Example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70856" y="2189408"/>
            <a:ext cx="204774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10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655A6-B873-4592-A745-A2EC723C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436333" cy="902525"/>
          </a:xfrm>
        </p:spPr>
        <p:txBody>
          <a:bodyPr>
            <a:noAutofit/>
          </a:bodyPr>
          <a:lstStyle/>
          <a:p>
            <a:r>
              <a:rPr lang="en-AU" sz="2400" dirty="0"/>
              <a:t>Compare with Decrease-by-a-constant-factor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898FF8-800C-4106-89B5-F765EE335BEC}"/>
              </a:ext>
            </a:extLst>
          </p:cNvPr>
          <p:cNvSpPr/>
          <p:nvPr/>
        </p:nvSpPr>
        <p:spPr>
          <a:xfrm>
            <a:off x="5773926" y="1143956"/>
            <a:ext cx="2057529" cy="351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96424-2526-423D-A653-1B0FF2F6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2" y="1154824"/>
            <a:ext cx="3392624" cy="35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3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</a:t>
            </a:r>
            <a:r>
              <a:rPr lang="en-AU">
                <a:solidFill>
                  <a:srgbClr val="FF0000"/>
                </a:solidFill>
              </a:rPr>
              <a:t>i                    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815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</a:t>
            </a:r>
            <a:r>
              <a:rPr lang="en-AU">
                <a:solidFill>
                  <a:srgbClr val="FF0000"/>
                </a:solidFill>
              </a:rPr>
              <a:t>i                        </a:t>
            </a:r>
            <a:r>
              <a:rPr lang="en-AU"/>
              <a:t> </a:t>
            </a:r>
            <a:r>
              <a:rPr lang="en-AU" dirty="0"/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33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</a:t>
            </a:r>
            <a:r>
              <a:rPr lang="en-AU">
                <a:solidFill>
                  <a:srgbClr val="FF0000"/>
                </a:solidFill>
              </a:rPr>
              <a:t>i                  </a:t>
            </a:r>
            <a:r>
              <a:rPr lang="en-AU"/>
              <a:t> </a:t>
            </a:r>
            <a:r>
              <a:rPr lang="en-AU" dirty="0"/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68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</a:t>
            </a:r>
            <a:r>
              <a:rPr lang="en-AU">
                <a:solidFill>
                  <a:srgbClr val="FF0000"/>
                </a:solidFill>
              </a:rPr>
              <a:t>i           </a:t>
            </a:r>
            <a:r>
              <a:rPr lang="en-AU"/>
              <a:t> 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188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</a:t>
            </a:r>
            <a:r>
              <a:rPr lang="en-AU">
                <a:solidFill>
                  <a:srgbClr val="FF0000"/>
                </a:solidFill>
              </a:rPr>
              <a:t>i    </a:t>
            </a:r>
            <a:r>
              <a:rPr lang="en-AU"/>
              <a:t> </a:t>
            </a:r>
            <a:r>
              <a:rPr lang="en-AU" dirty="0"/>
              <a:t>j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119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 </a:t>
            </a:r>
            <a:r>
              <a:rPr lang="en-AU">
                <a:solidFill>
                  <a:srgbClr val="FF0000"/>
                </a:solidFill>
              </a:rPr>
              <a:t>    </a:t>
            </a:r>
            <a:r>
              <a:rPr lang="en-AU"/>
              <a:t> </a:t>
            </a:r>
            <a:r>
              <a:rPr lang="en-AU" dirty="0">
                <a:solidFill>
                  <a:srgbClr val="FF0000"/>
                </a:solidFill>
              </a:rPr>
              <a:t>j</a:t>
            </a:r>
          </a:p>
          <a:p>
            <a:pPr marL="0" indent="0">
              <a:buNone/>
            </a:pPr>
            <a:r>
              <a:rPr lang="en-AU"/>
              <a:t>                                                                 </a:t>
            </a:r>
            <a:r>
              <a:rPr lang="en-AU" dirty="0" err="1"/>
              <a:t>i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911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j     </a:t>
            </a:r>
            <a:r>
              <a:rPr lang="en-AU" dirty="0" err="1"/>
              <a:t>i</a:t>
            </a:r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      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485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j     </a:t>
            </a:r>
            <a:r>
              <a:rPr lang="en-AU" dirty="0" err="1"/>
              <a:t>i</a:t>
            </a:r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      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84131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c 18"/>
          <p:cNvSpPr/>
          <p:nvPr/>
        </p:nvSpPr>
        <p:spPr>
          <a:xfrm rot="8105476">
            <a:off x="1049666" y="-1947174"/>
            <a:ext cx="4372804" cy="4744850"/>
          </a:xfrm>
          <a:prstGeom prst="arc">
            <a:avLst>
              <a:gd name="adj1" fmla="val 15800971"/>
              <a:gd name="adj2" fmla="val 124540"/>
            </a:avLst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1866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j     </a:t>
            </a:r>
            <a:r>
              <a:rPr lang="en-AU" dirty="0" err="1"/>
              <a:t>i</a:t>
            </a:r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      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4980149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4856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     </a:t>
            </a:r>
            <a:endParaRPr lang="en-AU" dirty="0"/>
          </a:p>
          <a:p>
            <a:pPr marL="0" indent="0">
              <a:buNone/>
            </a:pPr>
            <a:r>
              <a:rPr lang="en-AU"/>
              <a:t>                                                                 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Compares </a:t>
            </a:r>
          </a:p>
          <a:p>
            <a:pPr marL="0" indent="0">
              <a:buNone/>
            </a:pPr>
            <a:r>
              <a:rPr lang="en-AU" dirty="0"/>
              <a:t>Swaps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78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855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126" y="1230872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700" y="1230871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8274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4848" y="1230870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22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67996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570" y="1230875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144" y="1230874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37718" y="123087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94292" y="1230873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92828" y="3294866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17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2828" y="4097649"/>
            <a:ext cx="556574" cy="502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0054"/>
                </a:solidFill>
              </a:rPr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5536723" y="1115879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Left Brace 18"/>
          <p:cNvSpPr/>
          <p:nvPr/>
        </p:nvSpPr>
        <p:spPr>
          <a:xfrm rot="16200000">
            <a:off x="2855215" y="198617"/>
            <a:ext cx="358778" cy="38960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Left Brace 20"/>
          <p:cNvSpPr/>
          <p:nvPr/>
        </p:nvSpPr>
        <p:spPr>
          <a:xfrm rot="16200000">
            <a:off x="6558329" y="1044459"/>
            <a:ext cx="358778" cy="22043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1084131" y="1115873"/>
            <a:ext cx="732267" cy="7322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48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507506"/>
            <a:ext cx="6737684" cy="1421162"/>
          </a:xfrm>
        </p:spPr>
        <p:txBody>
          <a:bodyPr/>
          <a:lstStyle/>
          <a:p>
            <a:r>
              <a:rPr lang="en-US" dirty="0"/>
              <a:t>2a. Find an element in a sorted and rotated array</a:t>
            </a:r>
          </a:p>
        </p:txBody>
      </p:sp>
    </p:spTree>
    <p:extLst>
      <p:ext uri="{BB962C8B-B14F-4D97-AF65-F5344CB8AC3E}">
        <p14:creationId xmlns:p14="http://schemas.microsoft.com/office/powerpoint/2010/main" val="941586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AU" b="1" dirty="0">
                    <a:latin typeface="+mj-lt"/>
                  </a:rPr>
                  <a:t>Best Case: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sz="2400" dirty="0">
                    <a:latin typeface="+mj-lt"/>
                  </a:rPr>
                  <a:t>Occurs when the pivot repeatedly splits the dataset into </a:t>
                </a:r>
                <a:r>
                  <a:rPr lang="en-AU" sz="2400" b="1" dirty="0">
                    <a:solidFill>
                      <a:srgbClr val="C00000"/>
                    </a:solidFill>
                    <a:latin typeface="+mj-lt"/>
                  </a:rPr>
                  <a:t>two equal sized</a:t>
                </a:r>
                <a:r>
                  <a:rPr lang="en-AU" sz="2400" dirty="0">
                    <a:latin typeface="+mj-lt"/>
                  </a:rPr>
                  <a:t> subsets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sz="2400" dirty="0">
                    <a:latin typeface="+mj-lt"/>
                  </a:rPr>
                  <a:t>The complexity is </a:t>
                </a:r>
                <a:r>
                  <a:rPr lang="en-AU" sz="2400" dirty="0">
                    <a:solidFill>
                      <a:srgbClr val="C00000"/>
                    </a:solidFill>
                    <a:latin typeface="+mj-lt"/>
                    <a:ea typeface="Cambria Math"/>
                  </a:rPr>
                  <a:t>O</a:t>
                </a:r>
                <a:r>
                  <a:rPr lang="en-AU" sz="2400" dirty="0">
                    <a:solidFill>
                      <a:srgbClr val="C00000"/>
                    </a:solidFill>
                    <a:latin typeface="+mj-lt"/>
                  </a:rPr>
                  <a:t>(n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>
                    <a:solidFill>
                      <a:srgbClr val="C00000"/>
                    </a:solidFill>
                    <a:latin typeface="+mj-lt"/>
                  </a:rPr>
                  <a:t>n)</a:t>
                </a:r>
                <a:endParaRPr lang="en-A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1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AU" b="1" dirty="0">
                    <a:latin typeface="+mj-lt"/>
                  </a:rPr>
                  <a:t>Worst Case: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dirty="0">
                    <a:latin typeface="+mj-lt"/>
                  </a:rPr>
                  <a:t>If the </a:t>
                </a:r>
                <a:r>
                  <a:rPr lang="en-AU" b="1" dirty="0">
                    <a:solidFill>
                      <a:srgbClr val="C00000"/>
                    </a:solidFill>
                    <a:latin typeface="+mj-lt"/>
                  </a:rPr>
                  <a:t>pivot is chosen poorly</a:t>
                </a:r>
                <a:r>
                  <a:rPr lang="en-AU" dirty="0">
                    <a:latin typeface="+mj-lt"/>
                  </a:rPr>
                  <a:t>, one of the partitions may be empty, and the other reduced by only one element.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dirty="0">
                    <a:latin typeface="+mj-lt"/>
                  </a:rPr>
                  <a:t>Then the quick sort is </a:t>
                </a:r>
                <a:r>
                  <a:rPr lang="en-AU" b="1" dirty="0">
                    <a:solidFill>
                      <a:srgbClr val="C00000"/>
                    </a:solidFill>
                    <a:latin typeface="+mj-lt"/>
                  </a:rPr>
                  <a:t>slower than brute-force sorting </a:t>
                </a:r>
                <a:r>
                  <a:rPr lang="en-AU" dirty="0">
                    <a:latin typeface="+mj-lt"/>
                  </a:rPr>
                  <a:t>(due to partitioning overheads).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>
                    <a:latin typeface="+mj-lt"/>
                  </a:rPr>
                  <a:t>The complexity is n + (n - 1) + (n - 2) + ... + 1 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C00000"/>
                            </a:solidFill>
                            <a:latin typeface="+mj-lt"/>
                          </a:rPr>
                          <m:t>n</m:t>
                        </m:r>
                      </m:e>
                      <m:sup>
                        <m:r>
                          <a:rPr lang="en-AU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rgbClr val="C00000"/>
                    </a:solidFill>
                    <a:latin typeface="+mj-lt"/>
                  </a:rPr>
                  <a:t>/2 </a:t>
                </a:r>
                <a:r>
                  <a:rPr lang="en-AU" dirty="0">
                    <a:solidFill>
                      <a:srgbClr val="C00000"/>
                    </a:solidFill>
                    <a:latin typeface="+mj-lt"/>
                  </a:rPr>
                  <a:t>∈</a:t>
                </a:r>
                <a:r>
                  <a:rPr lang="pt-BR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pt-BR" dirty="0">
                    <a:solidFill>
                      <a:srgbClr val="C00000"/>
                    </a:solidFill>
                    <a:latin typeface="+mj-lt"/>
                    <a:ea typeface="Cambria Math"/>
                  </a:rPr>
                  <a:t>O</a:t>
                </a:r>
                <a:r>
                  <a:rPr lang="pt-BR" dirty="0">
                    <a:solidFill>
                      <a:srgbClr val="C00000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C00000"/>
                            </a:solidFill>
                            <a:latin typeface="+mj-lt"/>
                          </a:rPr>
                          <m:t>n</m:t>
                        </m:r>
                      </m:e>
                      <m:sup>
                        <m:r>
                          <a:rPr lang="en-AU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rgbClr val="C00000"/>
                    </a:solidFill>
                    <a:latin typeface="+mj-lt"/>
                  </a:rPr>
                  <a:t>)</a:t>
                </a:r>
                <a:r>
                  <a:rPr lang="pt-BR" dirty="0">
                    <a:latin typeface="+mj-lt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dirty="0">
                    <a:latin typeface="+mj-lt"/>
                  </a:rPr>
                  <a:t>Occurs when array is </a:t>
                </a:r>
                <a:r>
                  <a:rPr lang="en-AU" b="1" dirty="0">
                    <a:solidFill>
                      <a:srgbClr val="C00000"/>
                    </a:solidFill>
                    <a:latin typeface="+mj-lt"/>
                  </a:rPr>
                  <a:t>already sorted </a:t>
                </a:r>
                <a:r>
                  <a:rPr lang="en-AU" dirty="0">
                    <a:latin typeface="+mj-lt"/>
                  </a:rPr>
                  <a:t>or </a:t>
                </a:r>
                <a:r>
                  <a:rPr lang="en-AU" b="1" dirty="0">
                    <a:solidFill>
                      <a:srgbClr val="C00000"/>
                    </a:solidFill>
                    <a:latin typeface="+mj-lt"/>
                  </a:rPr>
                  <a:t>reverse order sorted</a:t>
                </a:r>
                <a:endParaRPr lang="en-AU" dirty="0">
                  <a:latin typeface="+mj-lt"/>
                </a:endParaRPr>
              </a:p>
              <a:p>
                <a:pPr lvl="1">
                  <a:lnSpc>
                    <a:spcPct val="100000"/>
                  </a:lnSpc>
                </a:pPr>
                <a:endParaRPr lang="en-AU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25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3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Quicksort – Analysis</a:t>
            </a:r>
          </a:p>
        </p:txBody>
      </p:sp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1" y="1314450"/>
            <a:ext cx="4968478" cy="36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618059" y="951452"/>
            <a:ext cx="401904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500" b="1" i="1" dirty="0"/>
              <a:t>A worst-case partitioning with </a:t>
            </a:r>
            <a:r>
              <a:rPr lang="en-US" altLang="en-US" sz="1500" b="1" i="1" dirty="0">
                <a:latin typeface="Courier10 Bd BT" charset="0"/>
              </a:rPr>
              <a:t>quicksort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EE355-1CBC-42BE-AA49-EC5C956E2D3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b="1" dirty="0">
                <a:latin typeface="+mj-lt"/>
              </a:rPr>
              <a:t>Average case:</a:t>
            </a:r>
          </a:p>
          <a:p>
            <a:pPr lvl="1">
              <a:lnSpc>
                <a:spcPct val="100000"/>
              </a:lnSpc>
            </a:pPr>
            <a:r>
              <a:rPr lang="en-AU" dirty="0">
                <a:latin typeface="+mj-lt"/>
              </a:rPr>
              <a:t>Number of comparisons C(</a:t>
            </a:r>
            <a:r>
              <a:rPr lang="en-AU" i="1" dirty="0">
                <a:latin typeface="+mj-lt"/>
              </a:rPr>
              <a:t>n</a:t>
            </a:r>
            <a:r>
              <a:rPr lang="en-AU" dirty="0">
                <a:latin typeface="+mj-lt"/>
              </a:rPr>
              <a:t>) </a:t>
            </a:r>
            <a:r>
              <a:rPr lang="pt-BR" dirty="0">
                <a:latin typeface="+mj-lt"/>
              </a:rPr>
              <a:t>≈</a:t>
            </a:r>
            <a:r>
              <a:rPr lang="en-AU" dirty="0">
                <a:latin typeface="+mj-lt"/>
              </a:rPr>
              <a:t> 1.39*</a:t>
            </a:r>
            <a:r>
              <a:rPr lang="en-AU" i="1" dirty="0" err="1">
                <a:latin typeface="+mj-lt"/>
              </a:rPr>
              <a:t>n</a:t>
            </a:r>
            <a:r>
              <a:rPr lang="en-AU" dirty="0" err="1">
                <a:latin typeface="+mj-lt"/>
              </a:rPr>
              <a:t>log</a:t>
            </a:r>
            <a:r>
              <a:rPr lang="en-AU" i="1" dirty="0" err="1">
                <a:latin typeface="+mj-lt"/>
              </a:rPr>
              <a:t>n</a:t>
            </a:r>
            <a:endParaRPr lang="en-AU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AU" dirty="0">
                <a:latin typeface="+mj-lt"/>
              </a:rPr>
              <a:t>That means 39% more comparisons than merge sort</a:t>
            </a:r>
          </a:p>
          <a:p>
            <a:pPr lvl="1">
              <a:lnSpc>
                <a:spcPct val="100000"/>
              </a:lnSpc>
            </a:pPr>
            <a:r>
              <a:rPr lang="en-AU" dirty="0">
                <a:latin typeface="+mj-lt"/>
              </a:rPr>
              <a:t>But </a:t>
            </a:r>
            <a:r>
              <a:rPr lang="en-AU" b="1" dirty="0">
                <a:solidFill>
                  <a:srgbClr val="C00000"/>
                </a:solidFill>
                <a:latin typeface="+mj-lt"/>
              </a:rPr>
              <a:t>faster than merge sort in practice </a:t>
            </a:r>
            <a:r>
              <a:rPr lang="en-AU" dirty="0">
                <a:latin typeface="+mj-lt"/>
              </a:rPr>
              <a:t>because of lower cost of other high-frequency operations, </a:t>
            </a:r>
          </a:p>
          <a:p>
            <a:pPr lvl="1">
              <a:lnSpc>
                <a:spcPct val="100000"/>
              </a:lnSpc>
            </a:pPr>
            <a:r>
              <a:rPr lang="en-AU" dirty="0">
                <a:latin typeface="+mj-lt"/>
              </a:rPr>
              <a:t>and uses considerably less space (no need to copy to temporary arrays).</a:t>
            </a:r>
          </a:p>
          <a:p>
            <a:pPr lvl="1">
              <a:lnSpc>
                <a:spcPct val="100000"/>
              </a:lnSpc>
            </a:pPr>
            <a:endParaRPr lang="en-AU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Quicksort – Analysis</a:t>
            </a:r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45" y="1243058"/>
            <a:ext cx="4387454" cy="364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1501378" y="900113"/>
            <a:ext cx="43524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500" b="1" i="1" dirty="0"/>
              <a:t>An average-case partitioning with </a:t>
            </a:r>
            <a:r>
              <a:rPr lang="en-US" altLang="en-US" sz="1500" b="1" i="1" dirty="0">
                <a:latin typeface="Courier10 Bd BT" charset="0"/>
              </a:rPr>
              <a:t>quicksort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B28D4-08B0-4EF7-81D8-4BD45E81EAF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800" dirty="0"/>
              <a:t>Which array item should be selected as pivot?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Somehow we have to select a pivot, and we hope that we will get a good partitioning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If the items in the array arranged randomly, we choose a pivot randomly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We can choose the first or last element as a pivot (it may not give a good partitioning)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We can use different techniques to select the pivot – for example the median.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Does this change the order of complexity?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What would be better, the median or the average?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What is the complexity of calculating the mean/median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Partition – Choosing the pivot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CFF8B-52FA-4A48-8E74-ED0C64C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306F8B-0CC0-497A-8666-8B326867C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/>
              <a:t>Choosing a pivot:</a:t>
            </a: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C00000"/>
                </a:solidFill>
              </a:rPr>
              <a:t>First or last element: </a:t>
            </a:r>
            <a:r>
              <a:rPr lang="en-AU" dirty="0"/>
              <a:t>worst case appears for already sorted or reverse sorted arrays (as we saw last slide).</a:t>
            </a: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C00000"/>
                </a:solidFill>
              </a:rPr>
              <a:t>Median of three: </a:t>
            </a:r>
            <a:r>
              <a:rPr lang="en-AU" dirty="0"/>
              <a:t>requires extra compares but generally avoids worst case.</a:t>
            </a: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C00000"/>
                </a:solidFill>
              </a:rPr>
              <a:t>Random element: </a:t>
            </a:r>
            <a:r>
              <a:rPr lang="en-AU" dirty="0"/>
              <a:t>Poor cases are very unlikely, but efficient implementations can be non-trivial.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91461D-A01B-4C3B-BEB8-D3FA60CA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– Pivots</a:t>
            </a:r>
          </a:p>
        </p:txBody>
      </p:sp>
    </p:spTree>
    <p:extLst>
      <p:ext uri="{BB962C8B-B14F-4D97-AF65-F5344CB8AC3E}">
        <p14:creationId xmlns:p14="http://schemas.microsoft.com/office/powerpoint/2010/main" val="47522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306F8B-0CC0-497A-8666-8B326867C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As long as selected pivot is not always the worst case, Quick sort </a:t>
            </a:r>
            <a:r>
              <a:rPr lang="en-AU" b="1" dirty="0">
                <a:solidFill>
                  <a:srgbClr val="C00000"/>
                </a:solidFill>
              </a:rPr>
              <a:t>on average performs well</a:t>
            </a:r>
            <a:r>
              <a:rPr lang="en-AU" dirty="0"/>
              <a:t>.</a:t>
            </a:r>
          </a:p>
          <a:p>
            <a:pPr>
              <a:lnSpc>
                <a:spcPct val="100000"/>
              </a:lnSpc>
            </a:pPr>
            <a:r>
              <a:rPr lang="en-AU" dirty="0"/>
              <a:t>For the curious: Watch the Google Talk: </a:t>
            </a:r>
          </a:p>
          <a:p>
            <a:pPr lvl="1">
              <a:lnSpc>
                <a:spcPct val="100000"/>
              </a:lnSpc>
            </a:pPr>
            <a:r>
              <a:rPr lang="en-AU" sz="2400" dirty="0"/>
              <a:t>“Three Beautiful Quick sorts” by Jon Bentley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91461D-A01B-4C3B-BEB8-D3FA60CA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– Pivots</a:t>
            </a:r>
          </a:p>
        </p:txBody>
      </p:sp>
    </p:spTree>
    <p:extLst>
      <p:ext uri="{BB962C8B-B14F-4D97-AF65-F5344CB8AC3E}">
        <p14:creationId xmlns:p14="http://schemas.microsoft.com/office/powerpoint/2010/main" val="423720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100" dirty="0"/>
              <a:t>Quicksort is O(n*log</a:t>
            </a:r>
            <a:r>
              <a:rPr lang="en-US" altLang="en-US" sz="2100" baseline="-25000" dirty="0"/>
              <a:t>2</a:t>
            </a:r>
            <a:r>
              <a:rPr lang="en-US" altLang="en-US" sz="2100" dirty="0"/>
              <a:t>n) in the best case and average case</a:t>
            </a:r>
          </a:p>
          <a:p>
            <a:pPr eaLnBrk="1" hangingPunct="1"/>
            <a:r>
              <a:rPr lang="en-US" altLang="en-US" sz="2100" dirty="0"/>
              <a:t>Quicksort is O</a:t>
            </a:r>
            <a:r>
              <a:rPr lang="en-US" altLang="en-US" sz="2100" dirty="0">
                <a:sym typeface="Wingdings" pitchFamily="2" charset="2"/>
              </a:rPr>
              <a:t>(n</a:t>
            </a:r>
            <a:r>
              <a:rPr lang="en-US" altLang="en-US" sz="2100" baseline="30000" dirty="0">
                <a:sym typeface="Wingdings" pitchFamily="2" charset="2"/>
              </a:rPr>
              <a:t>2</a:t>
            </a:r>
            <a:r>
              <a:rPr lang="en-US" altLang="en-US" sz="2100" dirty="0">
                <a:sym typeface="Wingdings" pitchFamily="2" charset="2"/>
              </a:rPr>
              <a:t>)</a:t>
            </a:r>
            <a:r>
              <a:rPr lang="en-US" altLang="en-US" sz="2100" dirty="0"/>
              <a:t> in the worst case, for example when the array is sorted and we choose the first element as the pivot</a:t>
            </a:r>
          </a:p>
          <a:p>
            <a:pPr eaLnBrk="1" hangingPunct="1"/>
            <a:r>
              <a:rPr lang="en-US" altLang="en-US" sz="2100" dirty="0"/>
              <a:t>Although the worst case behavior is not so good, its average case behavior is much better than its worst case</a:t>
            </a:r>
          </a:p>
          <a:p>
            <a:pPr lvl="1" eaLnBrk="1" hangingPunct="1"/>
            <a:r>
              <a:rPr lang="en-US" altLang="en-US" sz="1800" dirty="0"/>
              <a:t>So, Quicksort is one of best sorting algorithms using key comparisons</a:t>
            </a:r>
          </a:p>
          <a:p>
            <a:pPr eaLnBrk="1" hangingPunct="1">
              <a:buFontTx/>
              <a:buNone/>
            </a:pPr>
            <a:endParaRPr lang="en-US" altLang="en-US" sz="2100" dirty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Quicksort –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920BD-6521-4F7D-B6D7-ED13C6BB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8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044CBA-A325-43CA-9D67-74D600A3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Another implementation and good explanation for quick sort: </a:t>
            </a:r>
            <a:r>
              <a:rPr lang="en-AU" dirty="0">
                <a:hlinkClick r:id="rId2"/>
              </a:rPr>
              <a:t>http://me.dt.in.th/page/Quicksort/</a:t>
            </a:r>
            <a:r>
              <a:rPr lang="en-AU" dirty="0"/>
              <a:t> </a:t>
            </a:r>
          </a:p>
          <a:p>
            <a:r>
              <a:rPr lang="en-AU" dirty="0"/>
              <a:t>Quick sort does sorting in place (no need for additional copying and temporary arrays).</a:t>
            </a:r>
          </a:p>
          <a:p>
            <a:r>
              <a:rPr lang="en-AU" dirty="0"/>
              <a:t>Quick Sort is </a:t>
            </a:r>
            <a:r>
              <a:rPr lang="en-AU" dirty="0">
                <a:solidFill>
                  <a:srgbClr val="C00000"/>
                </a:solidFill>
              </a:rPr>
              <a:t>not a stable </a:t>
            </a:r>
            <a:r>
              <a:rPr lang="en-AU" dirty="0"/>
              <a:t>sorting method.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BAB13-21B0-4406-BC3F-1737123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Sort – Extra</a:t>
            </a:r>
          </a:p>
        </p:txBody>
      </p:sp>
    </p:spTree>
    <p:extLst>
      <p:ext uri="{BB962C8B-B14F-4D97-AF65-F5344CB8AC3E}">
        <p14:creationId xmlns:p14="http://schemas.microsoft.com/office/powerpoint/2010/main" val="182067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FE8E10-9103-3D4B-86E1-4BFAE0A4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40424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First option is to find pivot point and then call binary search on the appropriate sub-array. Alternatively we can search an element in one pass of Binary Search.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1) Find middle point mid = (l + h)/2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2) If key is present at middle point, return mid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3) Else If </a:t>
            </a:r>
            <a:r>
              <a:rPr lang="en-US" sz="1800" dirty="0" err="1"/>
              <a:t>arr</a:t>
            </a:r>
            <a:r>
              <a:rPr lang="en-US" sz="1800" dirty="0"/>
              <a:t>[</a:t>
            </a:r>
            <a:r>
              <a:rPr lang="en-US" sz="1800" dirty="0" err="1"/>
              <a:t>l..mid</a:t>
            </a:r>
            <a:r>
              <a:rPr lang="en-US" sz="1800" dirty="0"/>
              <a:t>] is sorted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    a) If key to be searched lies in range </a:t>
            </a:r>
            <a:r>
              <a:rPr lang="en-US" sz="1800" dirty="0" err="1"/>
              <a:t>arr</a:t>
            </a:r>
            <a:r>
              <a:rPr lang="en-US" sz="1800" dirty="0"/>
              <a:t>[l] to </a:t>
            </a:r>
            <a:r>
              <a:rPr lang="en-US" sz="1800" dirty="0" err="1"/>
              <a:t>arr</a:t>
            </a:r>
            <a:r>
              <a:rPr lang="en-US" sz="1800" dirty="0"/>
              <a:t>[mid], recur for </a:t>
            </a:r>
            <a:r>
              <a:rPr lang="en-US" sz="1800" dirty="0" err="1"/>
              <a:t>arr</a:t>
            </a:r>
            <a:r>
              <a:rPr lang="en-US" sz="1800" dirty="0"/>
              <a:t>[</a:t>
            </a:r>
            <a:r>
              <a:rPr lang="en-US" sz="1800" dirty="0" err="1"/>
              <a:t>l..mid</a:t>
            </a:r>
            <a:r>
              <a:rPr lang="en-US" sz="1800" dirty="0"/>
              <a:t>].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    b) Else recur for </a:t>
            </a:r>
            <a:r>
              <a:rPr lang="en-US" sz="1800" dirty="0" err="1"/>
              <a:t>arr</a:t>
            </a:r>
            <a:r>
              <a:rPr lang="en-US" sz="1800" dirty="0"/>
              <a:t>[mid+1..h]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4) Else (</a:t>
            </a:r>
            <a:r>
              <a:rPr lang="en-US" sz="1800" dirty="0" err="1"/>
              <a:t>arr</a:t>
            </a:r>
            <a:r>
              <a:rPr lang="en-US" sz="1800" dirty="0"/>
              <a:t>[mid+1..h] must be sorted)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    a) If key to be searched lies in range </a:t>
            </a:r>
            <a:r>
              <a:rPr lang="en-US" sz="1800" dirty="0" err="1"/>
              <a:t>arr</a:t>
            </a:r>
            <a:r>
              <a:rPr lang="en-US" sz="1800" dirty="0"/>
              <a:t>[mid+1] to </a:t>
            </a:r>
            <a:r>
              <a:rPr lang="en-US" sz="1800" dirty="0" err="1"/>
              <a:t>arr</a:t>
            </a:r>
            <a:r>
              <a:rPr lang="en-US" sz="1800" dirty="0"/>
              <a:t>[h], recur for </a:t>
            </a:r>
            <a:r>
              <a:rPr lang="en-US" sz="1800" dirty="0" err="1"/>
              <a:t>arr</a:t>
            </a:r>
            <a:r>
              <a:rPr lang="en-US" sz="1800" dirty="0"/>
              <a:t>[mid+1..h].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    b) Else recur for </a:t>
            </a:r>
            <a:r>
              <a:rPr lang="en-US" sz="1800" dirty="0" err="1"/>
              <a:t>arr</a:t>
            </a:r>
            <a:r>
              <a:rPr lang="en-US" sz="1800" dirty="0"/>
              <a:t>[</a:t>
            </a:r>
            <a:r>
              <a:rPr lang="en-US" sz="1800" dirty="0" err="1"/>
              <a:t>l..mid</a:t>
            </a:r>
            <a:r>
              <a:rPr lang="en-US" sz="1800" dirty="0"/>
              <a:t>]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FF0000"/>
                </a:solidFill>
              </a:rPr>
              <a:t>What is the flaw in both of these algorithms?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0D4190-AD77-2C42-84C1-06152E4E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Searching in a Rotated Sorted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888FB-5771-2E48-8753-0D8ACDB9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24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9096" y="1768680"/>
            <a:ext cx="6945808" cy="1145165"/>
          </a:xfrm>
        </p:spPr>
        <p:txBody>
          <a:bodyPr>
            <a:normAutofit/>
          </a:bodyPr>
          <a:lstStyle/>
          <a:p>
            <a:pPr defTabSz="685800" fontAlgn="base">
              <a:spcAft>
                <a:spcPct val="0"/>
              </a:spcAft>
              <a:defRPr/>
            </a:pPr>
            <a:r>
              <a:rPr lang="en-GB" dirty="0"/>
              <a:t>3. Convex Hull (again)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9914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CCF2A-B83B-4E14-8AA4-90101006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convex hull of a set of points is the smallest convex polygon that  contains all the points, i.e., all the points are “within” the polygon.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8DA49-E416-4C89-AFC0-40569BBA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Convex Hull problem</a:t>
            </a: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7C3B47AC-D844-46F5-A4B2-9A5A86616B75}"/>
              </a:ext>
            </a:extLst>
          </p:cNvPr>
          <p:cNvSpPr/>
          <p:nvPr/>
        </p:nvSpPr>
        <p:spPr>
          <a:xfrm>
            <a:off x="5268772" y="2206241"/>
            <a:ext cx="3513487" cy="2364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700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1E69E-8BF0-42C1-B1D7-3A087162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Recall:</a:t>
            </a:r>
            <a:r>
              <a:rPr lang="en-AU" dirty="0"/>
              <a:t> Brute force convex hull algorithm = compute lines between all pair of points then do comparison to see if points all fall on one side.</a:t>
            </a:r>
          </a:p>
          <a:p>
            <a:r>
              <a:rPr lang="en-AU" dirty="0"/>
              <a:t>Can we use divide and conquer principles to design a faster algorithm?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3134-7D56-45E1-939B-2EFE287C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Hull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0A4E5-4057-4D5F-B863-FADC171D7CFF}"/>
              </a:ext>
            </a:extLst>
          </p:cNvPr>
          <p:cNvSpPr txBox="1"/>
          <p:nvPr/>
        </p:nvSpPr>
        <p:spPr>
          <a:xfrm>
            <a:off x="3114989" y="3471705"/>
            <a:ext cx="228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C00000"/>
                </a:solidFill>
              </a:rPr>
              <a:t>Yes of course!</a:t>
            </a:r>
          </a:p>
        </p:txBody>
      </p:sp>
    </p:spTree>
    <p:extLst>
      <p:ext uri="{BB962C8B-B14F-4D97-AF65-F5344CB8AC3E}">
        <p14:creationId xmlns:p14="http://schemas.microsoft.com/office/powerpoint/2010/main" val="8125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1E69E-8BF0-42C1-B1D7-3A087162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Reduce the number of points that we have to consider for the boundary of the convex hull.</a:t>
            </a:r>
          </a:p>
          <a:p>
            <a:r>
              <a:rPr lang="en-AU" dirty="0"/>
              <a:t>Use divide and conquer to (quickly) partition the set of points into possible and not possible boundary points.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3134-7D56-45E1-939B-2EFE287C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Idea</a:t>
            </a:r>
          </a:p>
        </p:txBody>
      </p:sp>
    </p:spTree>
    <p:extLst>
      <p:ext uri="{BB962C8B-B14F-4D97-AF65-F5344CB8AC3E}">
        <p14:creationId xmlns:p14="http://schemas.microsoft.com/office/powerpoint/2010/main" val="165635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B8461-C7D0-4FCD-A9B1-4C5BA9A6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Sort all points in increasing order of x and then 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Choose the leftmost and rightmost point. Call these points a and b.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Separate the remaining points into two sets S and T . All points above line </a:t>
            </a:r>
            <a:r>
              <a:rPr lang="en-AU" i="1" dirty="0"/>
              <a:t>ab</a:t>
            </a:r>
            <a:r>
              <a:rPr lang="en-AU" dirty="0"/>
              <a:t> are in S and all below are in 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Find the point c in S which is farthest from line </a:t>
            </a:r>
            <a:r>
              <a:rPr lang="en-AU" i="1" dirty="0"/>
              <a:t>ab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dirty="0"/>
              <a:t>Discard all points inside the triangle </a:t>
            </a:r>
            <a:r>
              <a:rPr lang="en-AU" i="1" dirty="0" err="1"/>
              <a:t>abc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AU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CA55A1-4C9E-4648-BD92-64DD5966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Hull – Idea</a:t>
            </a:r>
          </a:p>
        </p:txBody>
      </p:sp>
    </p:spTree>
    <p:extLst>
      <p:ext uri="{BB962C8B-B14F-4D97-AF65-F5344CB8AC3E}">
        <p14:creationId xmlns:p14="http://schemas.microsoft.com/office/powerpoint/2010/main" val="37959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B8461-C7D0-4FCD-A9B1-4C5BA9A6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AU" dirty="0"/>
              <a:t>Put all points outside of </a:t>
            </a:r>
            <a:r>
              <a:rPr lang="en-AU" i="1" dirty="0"/>
              <a:t>ac</a:t>
            </a:r>
            <a:r>
              <a:rPr lang="en-AU" dirty="0"/>
              <a:t> in set </a:t>
            </a:r>
            <a:r>
              <a:rPr lang="en-AU" dirty="0" err="1"/>
              <a:t>Sj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AU" dirty="0"/>
              <a:t>Put all points outside of </a:t>
            </a:r>
            <a:r>
              <a:rPr lang="en-AU" i="1" dirty="0" err="1"/>
              <a:t>bc</a:t>
            </a:r>
            <a:r>
              <a:rPr lang="en-AU" dirty="0"/>
              <a:t> in set </a:t>
            </a:r>
            <a:r>
              <a:rPr lang="en-AU" dirty="0" err="1"/>
              <a:t>Tj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AU" dirty="0"/>
              <a:t>Run recursively on </a:t>
            </a:r>
            <a:r>
              <a:rPr lang="en-AU" i="1" dirty="0"/>
              <a:t>ac</a:t>
            </a:r>
            <a:r>
              <a:rPr lang="en-AU" dirty="0"/>
              <a:t> and </a:t>
            </a:r>
            <a:r>
              <a:rPr lang="en-AU" i="1" dirty="0" err="1"/>
              <a:t>bc</a:t>
            </a:r>
            <a:r>
              <a:rPr lang="en-AU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AU" dirty="0"/>
              <a:t>Abort when the subset contains only the two endpoints of the current line.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CA55A1-4C9E-4648-BD92-64DD5966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Hull – Idea</a:t>
            </a:r>
          </a:p>
        </p:txBody>
      </p:sp>
    </p:spTree>
    <p:extLst>
      <p:ext uri="{BB962C8B-B14F-4D97-AF65-F5344CB8AC3E}">
        <p14:creationId xmlns:p14="http://schemas.microsoft.com/office/powerpoint/2010/main" val="749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103809" y="187601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3251916" y="16463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3522372" y="168498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3565301" y="241049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170609" y="175796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4486140" y="195329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4097628" y="2189403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608488" y="248776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5054958" y="217437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5548648" y="214647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709372" y="308662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4786645" y="348372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4267199" y="320253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38789" y="300720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142445" y="303940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3526664" y="333561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5686022" y="158409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4924024" y="162701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6104585" y="3132000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015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103809" y="187601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3251916" y="16463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3522372" y="168498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3565301" y="241049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170609" y="175796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4486140" y="195329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4097628" y="2189403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608488" y="248776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5054958" y="217437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924024" y="162701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5686022" y="158409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5548648" y="214647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709372" y="308662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4786645" y="348372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4267199" y="320253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38789" y="300720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142445" y="303940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3526664" y="333561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2717442" y="2751776"/>
            <a:ext cx="387654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3"/>
          </p:cNvCxnSpPr>
          <p:nvPr/>
        </p:nvCxnSpPr>
        <p:spPr>
          <a:xfrm flipV="1">
            <a:off x="2717442" y="1313055"/>
            <a:ext cx="1960319" cy="138721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5"/>
            <a:endCxn id="21" idx="2"/>
          </p:cNvCxnSpPr>
          <p:nvPr/>
        </p:nvCxnSpPr>
        <p:spPr>
          <a:xfrm>
            <a:off x="4732402" y="1313055"/>
            <a:ext cx="1848702" cy="1432285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104585" y="3132000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078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103809" y="187601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3251916" y="16463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3522372" y="168498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5686022" y="158409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709372" y="308662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4786645" y="348372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4267199" y="320253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38789" y="300720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142445" y="303940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3526664" y="333561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2717442" y="2751776"/>
            <a:ext cx="387654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3"/>
          </p:cNvCxnSpPr>
          <p:nvPr/>
        </p:nvCxnSpPr>
        <p:spPr>
          <a:xfrm flipV="1">
            <a:off x="2717442" y="1313055"/>
            <a:ext cx="1960319" cy="138721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5"/>
            <a:endCxn id="21" idx="2"/>
          </p:cNvCxnSpPr>
          <p:nvPr/>
        </p:nvCxnSpPr>
        <p:spPr>
          <a:xfrm>
            <a:off x="4732402" y="1313055"/>
            <a:ext cx="1848702" cy="1432285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83093" y="1523993"/>
            <a:ext cx="1014508" cy="50520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5472838" y="1407349"/>
            <a:ext cx="788441" cy="35349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6104585" y="3132000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4732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>
            <a:stCxn id="17" idx="2"/>
          </p:cNvCxnSpPr>
          <p:nvPr/>
        </p:nvCxnSpPr>
        <p:spPr>
          <a:xfrm flipH="1" flipV="1">
            <a:off x="4705081" y="1285734"/>
            <a:ext cx="1247106" cy="238260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103809" y="1876018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3251916" y="16463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3522372" y="1684981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5686022" y="158409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709372" y="308662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4786645" y="348372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4267199" y="320253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38789" y="300720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142445" y="303940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3526664" y="333561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2717442" y="2751776"/>
            <a:ext cx="387654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3"/>
          </p:cNvCxnSpPr>
          <p:nvPr/>
        </p:nvCxnSpPr>
        <p:spPr>
          <a:xfrm flipV="1">
            <a:off x="2717442" y="1313055"/>
            <a:ext cx="1960319" cy="13872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5"/>
            <a:endCxn id="21" idx="2"/>
          </p:cNvCxnSpPr>
          <p:nvPr/>
        </p:nvCxnSpPr>
        <p:spPr>
          <a:xfrm>
            <a:off x="4732402" y="1313055"/>
            <a:ext cx="1848702" cy="1432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 flipH="1">
            <a:off x="2689536" y="1723617"/>
            <a:ext cx="261873" cy="99928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5"/>
          </p:cNvCxnSpPr>
          <p:nvPr/>
        </p:nvCxnSpPr>
        <p:spPr>
          <a:xfrm>
            <a:off x="6018144" y="1551314"/>
            <a:ext cx="601597" cy="123266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2"/>
          </p:cNvCxnSpPr>
          <p:nvPr/>
        </p:nvCxnSpPr>
        <p:spPr>
          <a:xfrm flipH="1">
            <a:off x="2972873" y="1285735"/>
            <a:ext cx="1693572" cy="409679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104585" y="3132000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8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507506"/>
            <a:ext cx="6737684" cy="1421162"/>
          </a:xfrm>
        </p:spPr>
        <p:txBody>
          <a:bodyPr/>
          <a:lstStyle/>
          <a:p>
            <a:r>
              <a:rPr lang="en-US" dirty="0"/>
              <a:t>2b. Merge Sort</a:t>
            </a:r>
          </a:p>
        </p:txBody>
      </p:sp>
    </p:spTree>
    <p:extLst>
      <p:ext uri="{BB962C8B-B14F-4D97-AF65-F5344CB8AC3E}">
        <p14:creationId xmlns:p14="http://schemas.microsoft.com/office/powerpoint/2010/main" val="945965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>
            <a:stCxn id="17" idx="2"/>
          </p:cNvCxnSpPr>
          <p:nvPr/>
        </p:nvCxnSpPr>
        <p:spPr>
          <a:xfrm flipH="1" flipV="1">
            <a:off x="4705081" y="1285734"/>
            <a:ext cx="1247106" cy="238260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709372" y="308662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4786645" y="348372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4267199" y="320253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38789" y="300720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142445" y="303940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3526664" y="333561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2717442" y="2751776"/>
            <a:ext cx="387654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3"/>
          </p:cNvCxnSpPr>
          <p:nvPr/>
        </p:nvCxnSpPr>
        <p:spPr>
          <a:xfrm flipV="1">
            <a:off x="2717442" y="1313055"/>
            <a:ext cx="1960319" cy="13872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5"/>
            <a:endCxn id="21" idx="2"/>
          </p:cNvCxnSpPr>
          <p:nvPr/>
        </p:nvCxnSpPr>
        <p:spPr>
          <a:xfrm>
            <a:off x="4732402" y="1313055"/>
            <a:ext cx="1848702" cy="1432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 flipH="1">
            <a:off x="2689536" y="1723617"/>
            <a:ext cx="261873" cy="99928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5"/>
          </p:cNvCxnSpPr>
          <p:nvPr/>
        </p:nvCxnSpPr>
        <p:spPr>
          <a:xfrm>
            <a:off x="6018144" y="1551314"/>
            <a:ext cx="601597" cy="123266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2"/>
          </p:cNvCxnSpPr>
          <p:nvPr/>
        </p:nvCxnSpPr>
        <p:spPr>
          <a:xfrm flipH="1">
            <a:off x="2972873" y="1285735"/>
            <a:ext cx="1693572" cy="409679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04585" y="3132000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5272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>
            <a:stCxn id="17" idx="2"/>
          </p:cNvCxnSpPr>
          <p:nvPr/>
        </p:nvCxnSpPr>
        <p:spPr>
          <a:xfrm flipH="1" flipV="1">
            <a:off x="4705081" y="1285734"/>
            <a:ext cx="1247106" cy="238260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709372" y="3086627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4786645" y="3483726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4267199" y="320253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38789" y="3007202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142445" y="3039405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3526664" y="3335614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2717442" y="2751776"/>
            <a:ext cx="387654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 flipH="1">
            <a:off x="2689536" y="1723617"/>
            <a:ext cx="261873" cy="99928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5"/>
          </p:cNvCxnSpPr>
          <p:nvPr/>
        </p:nvCxnSpPr>
        <p:spPr>
          <a:xfrm>
            <a:off x="6018144" y="1551314"/>
            <a:ext cx="601597" cy="123266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2"/>
          </p:cNvCxnSpPr>
          <p:nvPr/>
        </p:nvCxnSpPr>
        <p:spPr>
          <a:xfrm flipH="1">
            <a:off x="2972873" y="1285735"/>
            <a:ext cx="1693572" cy="409679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04585" y="3132000"/>
            <a:ext cx="77273" cy="77273"/>
          </a:xfrm>
          <a:prstGeom prst="ellipse">
            <a:avLst/>
          </a:prstGeom>
          <a:solidFill>
            <a:srgbClr val="000054"/>
          </a:solidFill>
          <a:ln>
            <a:solidFill>
              <a:srgbClr val="000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753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>
            <a:stCxn id="17" idx="2"/>
          </p:cNvCxnSpPr>
          <p:nvPr/>
        </p:nvCxnSpPr>
        <p:spPr>
          <a:xfrm flipH="1" flipV="1">
            <a:off x="4705081" y="1285734"/>
            <a:ext cx="1247106" cy="238260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12772" y="1646344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52187" y="1485357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644457" y="2700266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6581104" y="2706703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66445" y="1247098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3861516" y="4061134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763295" y="3475145"/>
            <a:ext cx="77273" cy="772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787489" y="2722899"/>
            <a:ext cx="845131" cy="818203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 flipH="1">
            <a:off x="2689536" y="1723617"/>
            <a:ext cx="261873" cy="99928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5"/>
          </p:cNvCxnSpPr>
          <p:nvPr/>
        </p:nvCxnSpPr>
        <p:spPr>
          <a:xfrm>
            <a:off x="6018144" y="1551314"/>
            <a:ext cx="601597" cy="1232662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2"/>
          </p:cNvCxnSpPr>
          <p:nvPr/>
        </p:nvCxnSpPr>
        <p:spPr>
          <a:xfrm flipH="1">
            <a:off x="2972873" y="1285735"/>
            <a:ext cx="1693572" cy="409679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4"/>
          </p:cNvCxnSpPr>
          <p:nvPr/>
        </p:nvCxnSpPr>
        <p:spPr>
          <a:xfrm>
            <a:off x="2691683" y="2738902"/>
            <a:ext cx="1208470" cy="1399505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3"/>
          </p:cNvCxnSpPr>
          <p:nvPr/>
        </p:nvCxnSpPr>
        <p:spPr>
          <a:xfrm flipH="1">
            <a:off x="3898588" y="3541102"/>
            <a:ext cx="1876023" cy="595154"/>
          </a:xfrm>
          <a:prstGeom prst="line">
            <a:avLst/>
          </a:prstGeom>
          <a:ln>
            <a:solidFill>
              <a:srgbClr val="0000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933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www.algomation.com/algorithm/quick-hull-convex-hull</a:t>
            </a:r>
            <a:r>
              <a:rPr lang="en-AU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Quick Hull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8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030DC-A8A2-4903-8033-5E1E93E70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C00000"/>
                </a:solidFill>
              </a:rPr>
              <a:t>Worst Case: </a:t>
            </a:r>
            <a:r>
              <a:rPr lang="en-AU" dirty="0"/>
              <a:t>O(</a:t>
            </a:r>
            <a:r>
              <a:rPr lang="en-AU" i="1" spc="35" dirty="0"/>
              <a:t>n</a:t>
            </a:r>
            <a:r>
              <a:rPr lang="en-AU" sz="2800" spc="52" baseline="27777" dirty="0"/>
              <a:t>2</a:t>
            </a:r>
            <a:r>
              <a:rPr lang="en-AU" dirty="0"/>
              <a:t>) just as in quicksort.</a:t>
            </a: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C00000"/>
                </a:solidFill>
              </a:rPr>
              <a:t>Average Case: </a:t>
            </a:r>
            <a:r>
              <a:rPr lang="en-AU" dirty="0"/>
              <a:t>O(</a:t>
            </a:r>
            <a:r>
              <a:rPr lang="en-AU" i="1" dirty="0"/>
              <a:t>n</a:t>
            </a:r>
            <a:r>
              <a:rPr lang="en-AU" dirty="0"/>
              <a:t>) under reasonable assumptions about the distribution of points given (assuming points are sorted).</a:t>
            </a:r>
          </a:p>
          <a:p>
            <a:pPr>
              <a:lnSpc>
                <a:spcPct val="100000"/>
              </a:lnSpc>
            </a:pPr>
            <a:r>
              <a:rPr lang="en-AU" dirty="0"/>
              <a:t>If the points are not initially sorted by x-coordinates, then the minimum cost is O(</a:t>
            </a:r>
            <a:r>
              <a:rPr lang="en-AU" i="1" dirty="0" err="1"/>
              <a:t>n</a:t>
            </a:r>
            <a:r>
              <a:rPr lang="en-AU" dirty="0" err="1"/>
              <a:t>log</a:t>
            </a:r>
            <a:r>
              <a:rPr lang="en-AU" i="1" dirty="0" err="1"/>
              <a:t>n</a:t>
            </a:r>
            <a:r>
              <a:rPr lang="en-AU" dirty="0"/>
              <a:t>).</a:t>
            </a:r>
          </a:p>
          <a:p>
            <a:pPr>
              <a:lnSpc>
                <a:spcPct val="100000"/>
              </a:lnSpc>
            </a:pPr>
            <a:r>
              <a:rPr lang="en-AU" dirty="0"/>
              <a:t>Several other O(</a:t>
            </a:r>
            <a:r>
              <a:rPr lang="en-AU" i="1" dirty="0" err="1"/>
              <a:t>n</a:t>
            </a:r>
            <a:r>
              <a:rPr lang="en-AU" dirty="0" err="1"/>
              <a:t>log</a:t>
            </a:r>
            <a:r>
              <a:rPr lang="en-AU" i="1" dirty="0" err="1"/>
              <a:t>n</a:t>
            </a:r>
            <a:r>
              <a:rPr lang="en-AU" dirty="0"/>
              <a:t>) convex hull algorithms are known.</a:t>
            </a:r>
          </a:p>
          <a:p>
            <a:pPr>
              <a:lnSpc>
                <a:spcPct val="100000"/>
              </a:lnSpc>
            </a:pPr>
            <a:endParaRPr lang="en-AU" dirty="0"/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7843E-B915-4E12-A639-D2BF0D1F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Hull – </a:t>
            </a:r>
            <a:r>
              <a:rPr lang="en-AU"/>
              <a:t>Time Efficiency</a:t>
            </a:r>
          </a:p>
        </p:txBody>
      </p:sp>
    </p:spTree>
    <p:extLst>
      <p:ext uri="{BB962C8B-B14F-4D97-AF65-F5344CB8AC3E}">
        <p14:creationId xmlns:p14="http://schemas.microsoft.com/office/powerpoint/2010/main" val="20469383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14063" y="1694367"/>
            <a:ext cx="7820102" cy="1145165"/>
          </a:xfrm>
        </p:spPr>
        <p:txBody>
          <a:bodyPr/>
          <a:lstStyle/>
          <a:p>
            <a:pPr defTabSz="685800" fontAlgn="base">
              <a:spcAft>
                <a:spcPct val="0"/>
              </a:spcAft>
              <a:defRPr/>
            </a:pPr>
            <a:r>
              <a:rPr lang="en-GB" dirty="0"/>
              <a:t>Wrapping things up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89829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Introduced the divide-and-conquer algorithmic approach</a:t>
            </a:r>
          </a:p>
          <a:p>
            <a:r>
              <a:rPr lang="en-AU" dirty="0"/>
              <a:t>Searching: rotated sorted arrays</a:t>
            </a:r>
          </a:p>
          <a:p>
            <a:r>
              <a:rPr lang="en-AU" dirty="0"/>
              <a:t>Sorting: merge sort and quick sort</a:t>
            </a:r>
          </a:p>
          <a:p>
            <a:r>
              <a:rPr lang="en-AU" dirty="0"/>
              <a:t>Convex hull by divide-and-conquer</a:t>
            </a:r>
          </a:p>
          <a:p>
            <a:r>
              <a:rPr lang="en-AU" dirty="0"/>
              <a:t>Counting inversions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74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9096" y="1768680"/>
            <a:ext cx="6945808" cy="1145165"/>
          </a:xfrm>
        </p:spPr>
        <p:txBody>
          <a:bodyPr>
            <a:normAutofit/>
          </a:bodyPr>
          <a:lstStyle/>
          <a:p>
            <a:pPr defTabSz="685800" fontAlgn="base">
              <a:spcAft>
                <a:spcPct val="0"/>
              </a:spcAft>
              <a:defRPr/>
            </a:pPr>
            <a:r>
              <a:rPr lang="en-GB" dirty="0"/>
              <a:t>4. Counting Inversions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0051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C838C-8C0E-4BCA-88F4-C5A18AFB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How can we make recommendations pertaining to matching music/movie preferences?</a:t>
            </a:r>
          </a:p>
          <a:p>
            <a:pPr>
              <a:lnSpc>
                <a:spcPct val="100000"/>
              </a:lnSpc>
            </a:pPr>
            <a:r>
              <a:rPr lang="en-AU" dirty="0"/>
              <a:t>For example, if you like songs A, B, and C, and if I also like songs A and C, then the system will recommend song B to me</a:t>
            </a:r>
          </a:p>
          <a:p>
            <a:pPr>
              <a:lnSpc>
                <a:spcPct val="100000"/>
              </a:lnSpc>
            </a:pPr>
            <a:r>
              <a:rPr lang="en-AU" dirty="0"/>
              <a:t>Divide and Conquer algorithms can provide a solution</a:t>
            </a:r>
          </a:p>
          <a:p>
            <a:pPr lvl="1">
              <a:lnSpc>
                <a:spcPct val="100000"/>
              </a:lnSpc>
            </a:pPr>
            <a:r>
              <a:rPr lang="en-AU" sz="2400" dirty="0"/>
              <a:t>By </a:t>
            </a:r>
            <a:r>
              <a:rPr lang="en-AU" sz="2400" dirty="0">
                <a:solidFill>
                  <a:srgbClr val="C00000"/>
                </a:solidFill>
              </a:rPr>
              <a:t>counting inversions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49792-F5FD-4FC2-9C37-78EF157C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4182709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MIT_Vietnam">
  <a:themeElements>
    <a:clrScheme name="RMIT Access 2017">
      <a:dk1>
        <a:srgbClr val="333333"/>
      </a:dk1>
      <a:lt1>
        <a:srgbClr val="EBEBEB"/>
      </a:lt1>
      <a:dk2>
        <a:srgbClr val="000054"/>
      </a:dk2>
      <a:lt2>
        <a:srgbClr val="DCDDD4"/>
      </a:lt2>
      <a:accent1>
        <a:srgbClr val="000054"/>
      </a:accent1>
      <a:accent2>
        <a:srgbClr val="E60028"/>
      </a:accent2>
      <a:accent3>
        <a:srgbClr val="00B5AD"/>
      </a:accent3>
      <a:accent4>
        <a:srgbClr val="0078FF"/>
      </a:accent4>
      <a:accent5>
        <a:srgbClr val="FFCB05"/>
      </a:accent5>
      <a:accent6>
        <a:srgbClr val="44C8F5"/>
      </a:accent6>
      <a:hlink>
        <a:srgbClr val="0078FF"/>
      </a:hlink>
      <a:folHlink>
        <a:srgbClr val="E6002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Slide_169_ver121017_ToITS.pptx" id="{72EDEB5F-9A10-4FF7-A98B-D2B4B7E1F4AF}" vid="{20BEB115-F99C-4404-8CF5-3ED686EA65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RMIT_Vietnam</Template>
  <TotalTime>4004</TotalTime>
  <Words>3931</Words>
  <Application>Microsoft Macintosh PowerPoint</Application>
  <PresentationFormat>On-screen Show (16:9)</PresentationFormat>
  <Paragraphs>1187</Paragraphs>
  <Slides>107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Arial</vt:lpstr>
      <vt:lpstr>Calibri</vt:lpstr>
      <vt:lpstr>Cambria Math</vt:lpstr>
      <vt:lpstr>Consolas</vt:lpstr>
      <vt:lpstr>Courier New</vt:lpstr>
      <vt:lpstr>Courier10 Bd BT</vt:lpstr>
      <vt:lpstr>Lucida Grande</vt:lpstr>
      <vt:lpstr>Times New Roman</vt:lpstr>
      <vt:lpstr>Wingdings</vt:lpstr>
      <vt:lpstr>RMIT_Vietnam</vt:lpstr>
      <vt:lpstr>Divide and Conquer</vt:lpstr>
      <vt:lpstr>Learning objectives</vt:lpstr>
      <vt:lpstr>Agenda</vt:lpstr>
      <vt:lpstr>1. Overview</vt:lpstr>
      <vt:lpstr>Divide and Conquer</vt:lpstr>
      <vt:lpstr>Compare with Decrease-by-a-constant-factor</vt:lpstr>
      <vt:lpstr>2a. Find an element in a sorted and rotated array</vt:lpstr>
      <vt:lpstr>Searching in a Rotated Sorted Array</vt:lpstr>
      <vt:lpstr>2b. Merge Sort</vt:lpstr>
      <vt:lpstr>Merge Sort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Example</vt:lpstr>
      <vt:lpstr>Merge Sort – Example 2</vt:lpstr>
      <vt:lpstr>Merge Sort demo</vt:lpstr>
      <vt:lpstr>Merge Sort Algorithm</vt:lpstr>
      <vt:lpstr>Mergesort – Analysis of Merge</vt:lpstr>
      <vt:lpstr>Analysis of Merge (cont.)</vt:lpstr>
      <vt:lpstr>Mergesort - Analysis</vt:lpstr>
      <vt:lpstr>Merge Sort Analysis</vt:lpstr>
      <vt:lpstr>Mergesort – Analysis</vt:lpstr>
      <vt:lpstr>Merge() in Merge Sort</vt:lpstr>
      <vt:lpstr>Comments on Merge Sort</vt:lpstr>
      <vt:lpstr>2c. Quick Sort</vt:lpstr>
      <vt:lpstr>Quick Sort</vt:lpstr>
      <vt:lpstr>Quick Sort – Idea</vt:lpstr>
      <vt:lpstr>Quick Sort – Idea</vt:lpstr>
      <vt:lpstr>Quick Sort – Idea  </vt:lpstr>
      <vt:lpstr>Quick Sort (Hoare partition scheme)</vt:lpstr>
      <vt:lpstr>Quick Sort (Hoare partition scheme)</vt:lpstr>
      <vt:lpstr>Quick Sort Algorithm</vt:lpstr>
      <vt:lpstr>Quick Sort Algorithm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Example</vt:lpstr>
      <vt:lpstr>Quick Sort Complexity</vt:lpstr>
      <vt:lpstr>Quick Sort Complexity</vt:lpstr>
      <vt:lpstr>Quicksort – Analysis</vt:lpstr>
      <vt:lpstr>Quick Sort Complexity</vt:lpstr>
      <vt:lpstr>Quicksort – Analysis</vt:lpstr>
      <vt:lpstr>Partition – Choosing the pivot</vt:lpstr>
      <vt:lpstr>Quick Sort – Pivots</vt:lpstr>
      <vt:lpstr>Quick Sort – Pivots</vt:lpstr>
      <vt:lpstr>Quicksort – Analysis</vt:lpstr>
      <vt:lpstr>Quick Sort – Extra</vt:lpstr>
      <vt:lpstr>3. Convex Hull (again)</vt:lpstr>
      <vt:lpstr>Convex Hull problem</vt:lpstr>
      <vt:lpstr>Quick Hull algorithm</vt:lpstr>
      <vt:lpstr>Quick Hull – Idea</vt:lpstr>
      <vt:lpstr>Quick Hull – Idea</vt:lpstr>
      <vt:lpstr>Quick Hull – Idea</vt:lpstr>
      <vt:lpstr>Quick Hull – Example</vt:lpstr>
      <vt:lpstr>Quick Hull – Example</vt:lpstr>
      <vt:lpstr>Quick Hull – Example</vt:lpstr>
      <vt:lpstr>Quick Hull – Example</vt:lpstr>
      <vt:lpstr>Quick Hull – Example</vt:lpstr>
      <vt:lpstr>Quick Hull – Example</vt:lpstr>
      <vt:lpstr>Quick Hull – Example</vt:lpstr>
      <vt:lpstr>Quick Hull – Example</vt:lpstr>
      <vt:lpstr>Quick Hull – Time Efficiency</vt:lpstr>
      <vt:lpstr>Wrapping things up</vt:lpstr>
      <vt:lpstr>Summary</vt:lpstr>
      <vt:lpstr>PowerPoint Presentation</vt:lpstr>
      <vt:lpstr>4. Counting Inversions</vt:lpstr>
      <vt:lpstr>Recommender Systems</vt:lpstr>
      <vt:lpstr>Counting Inversions</vt:lpstr>
      <vt:lpstr>Counting Inversions</vt:lpstr>
      <vt:lpstr>Counting Inversions – Idea</vt:lpstr>
      <vt:lpstr>Counting Inversions – Code</vt:lpstr>
      <vt:lpstr>Counting Inversions – Code</vt:lpstr>
      <vt:lpstr>Counting Inversions – Code</vt:lpstr>
      <vt:lpstr>Counting Inversions</vt:lpstr>
      <vt:lpstr>Counting Inversions –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Usability and design principles</dc:title>
  <dc:creator>Duy Dang-Pham</dc:creator>
  <cp:lastModifiedBy>Joseph Nygate</cp:lastModifiedBy>
  <cp:revision>487</cp:revision>
  <dcterms:created xsi:type="dcterms:W3CDTF">2018-05-29T04:29:26Z</dcterms:created>
  <dcterms:modified xsi:type="dcterms:W3CDTF">2019-12-17T04:32:03Z</dcterms:modified>
</cp:coreProperties>
</file>